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78" r:id="rId3"/>
    <p:sldId id="279" r:id="rId4"/>
    <p:sldId id="287" r:id="rId5"/>
    <p:sldId id="295" r:id="rId6"/>
    <p:sldId id="293" r:id="rId7"/>
    <p:sldId id="296" r:id="rId8"/>
    <p:sldId id="291" r:id="rId9"/>
    <p:sldId id="298" r:id="rId10"/>
    <p:sldId id="294" r:id="rId11"/>
    <p:sldId id="292" r:id="rId12"/>
    <p:sldId id="274" r:id="rId13"/>
    <p:sldId id="275" r:id="rId14"/>
    <p:sldId id="276" r:id="rId15"/>
    <p:sldId id="277" r:id="rId16"/>
    <p:sldId id="297" r:id="rId17"/>
    <p:sldId id="281" r:id="rId18"/>
    <p:sldId id="286" r:id="rId19"/>
    <p:sldId id="282" r:id="rId20"/>
    <p:sldId id="283" r:id="rId21"/>
    <p:sldId id="284" r:id="rId22"/>
    <p:sldId id="285" r:id="rId23"/>
    <p:sldId id="290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 autoAdjust="0"/>
    <p:restoredTop sz="94660"/>
  </p:normalViewPr>
  <p:slideViewPr>
    <p:cSldViewPr>
      <p:cViewPr varScale="1">
        <p:scale>
          <a:sx n="70" d="100"/>
          <a:sy n="70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C9086-3844-4425-BA36-DE6C110CA45F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GB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76CB94-5219-4376-8E53-9BFDAA2802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66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4088" fontAlgn="base">
              <a:spcBef>
                <a:spcPct val="0"/>
              </a:spcBef>
              <a:spcAft>
                <a:spcPct val="0"/>
              </a:spcAft>
              <a:defRPr/>
            </a:pPr>
            <a:fld id="{5FCA2414-785B-4BF7-BC1A-9A967B0E6192}" type="slidenum">
              <a:rPr lang="en-GB" smtClean="0">
                <a:latin typeface="Arial" pitchFamily="34" charset="0"/>
              </a:rPr>
              <a:pPr defTabSz="9540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B8C-BC0F-4509-8D12-3433BC9BA412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0A88-9872-4842-A5B5-B087E09C9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692D-628A-4C08-9A0B-349CC14DB4BD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8CB3-B592-4AE2-ABA1-62DCE2A0D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3F03-EB1D-464D-B4A4-77C8AA0AD549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7A33D-EFCC-45C2-B34C-6426738DD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BB5270-6301-4905-B8ED-A492035A4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2937-4F3A-46F7-A901-70B32C4EE382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8D06-CF6F-44AF-BABB-82A492F78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798E-ECBB-4530-8155-F632783A19F4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DD8F-4818-45E2-AD5C-080B073D4B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81AF-4916-431A-9F0B-E07ADEFAFDB0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6E0F5-C9D0-4750-8DDB-650D8EAC2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221C-CFAA-47E2-A9C2-EEBB82DB2343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47E8-69D9-4800-8CA9-3D9E68891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244A-AAD9-4995-A00E-BD2AC717B895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5AAF-8539-4257-AABA-25DE15F37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573F-1A73-4D3E-8E6C-E9E44DA12107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BB5E-9BDE-44F2-A88C-A53D68758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2BCB-93F3-471C-AEA8-CB4D6B838255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9D40-DE9A-42E6-B383-1DBD493794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3183-C2C7-4D6C-ADDF-6ABD7B78E193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E215B-82B1-4D1F-A53E-C5B44C5CF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7EA31-26A6-495D-8C53-37E8110C42C8}" type="datetimeFigureOut">
              <a:rPr lang="en-GB"/>
              <a:pPr>
                <a:defRPr/>
              </a:pPr>
              <a:t>29/10/2012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F04170-B45E-4E5D-8D91-9223566CF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1520" y="3501008"/>
            <a:ext cx="640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Will 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Penny,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Wellcome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Trust Centre for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Neuroimaging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University College London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5038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 smtClean="0">
                <a:solidFill>
                  <a:schemeClr val="bg1"/>
                </a:solidFill>
              </a:rPr>
              <a:t>Brain Connectivity Inference </a:t>
            </a:r>
            <a:br>
              <a:rPr lang="en-GB" sz="5400" b="1" dirty="0" smtClean="0">
                <a:solidFill>
                  <a:schemeClr val="bg1"/>
                </a:solidFill>
              </a:rPr>
            </a:br>
            <a:r>
              <a:rPr lang="en-GB" sz="5400" b="1" dirty="0" smtClean="0">
                <a:solidFill>
                  <a:schemeClr val="bg1"/>
                </a:solidFill>
              </a:rPr>
              <a:t>for </a:t>
            </a:r>
            <a:r>
              <a:rPr lang="en-GB" sz="5400" b="1" dirty="0" err="1" smtClean="0">
                <a:solidFill>
                  <a:schemeClr val="bg1"/>
                </a:solidFill>
              </a:rPr>
              <a:t>fMRI</a:t>
            </a:r>
            <a:r>
              <a:rPr lang="en-GB" sz="5400" b="1" dirty="0" smtClean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0825" y="5948363"/>
            <a:ext cx="72723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fNIRS Conference, UCL, 26-28 October 2012</a:t>
            </a:r>
            <a:endParaRPr lang="en-GB" sz="2000" noProof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322638" y="3398838"/>
          <a:ext cx="2105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Equation" r:id="rId3" imgW="863280" imgH="203040" progId="Equation.3">
                  <p:embed/>
                </p:oleObj>
              </mc:Choice>
              <mc:Fallback>
                <p:oleObj name="Equation" r:id="rId3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398838"/>
                        <a:ext cx="2105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60725" y="3017838"/>
            <a:ext cx="2425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  <a:latin typeface="Arial Unicode MS" pitchFamily="34" charset="-128"/>
              </a:rPr>
              <a:t>Neural state equation</a:t>
            </a:r>
            <a:r>
              <a:rPr lang="en-GB" sz="2000" b="0">
                <a:solidFill>
                  <a:schemeClr val="tx1"/>
                </a:solidFill>
                <a:latin typeface="Arial Unicode MS" pitchFamily="34" charset="-128"/>
              </a:rPr>
              <a:t>:</a:t>
            </a:r>
            <a:endParaRPr lang="en-US" sz="20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2054" name="AutoShape 5"/>
          <p:cNvCxnSpPr>
            <a:cxnSpLocks noChangeShapeType="1"/>
          </p:cNvCxnSpPr>
          <p:nvPr/>
        </p:nvCxnSpPr>
        <p:spPr bwMode="auto">
          <a:xfrm flipV="1">
            <a:off x="5427663" y="2914650"/>
            <a:ext cx="2495550" cy="73183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932363" y="1196975"/>
            <a:ext cx="1820862" cy="1265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Electric/magnetic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forward model:</a:t>
            </a:r>
            <a:br>
              <a:rPr lang="en-GB" sz="1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neural activity</a:t>
            </a: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EEG</a:t>
            </a:r>
            <a:b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</a:b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LFP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(linear)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284913" y="4602163"/>
            <a:ext cx="2320925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Neural model: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8 state variables per region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nonlinear state equation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propagation delays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364413" y="3881438"/>
            <a:ext cx="1002197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latin typeface="Arial Unicode MS" pitchFamily="34" charset="-128"/>
              </a:rPr>
              <a:t>MEG</a:t>
            </a:r>
            <a:endParaRPr lang="en-US" sz="28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355975" y="4065588"/>
          <a:ext cx="23225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Photo Editor Photo" r:id="rId5" imgW="5229955" imgH="4933333" progId="">
                  <p:embed/>
                </p:oleObj>
              </mc:Choice>
              <mc:Fallback>
                <p:oleObj name="Photo Editor Photo" r:id="rId5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4065588"/>
                        <a:ext cx="2322513" cy="219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49538" y="589597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inputs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3592513" y="48164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Oval 15"/>
          <p:cNvSpPr>
            <a:spLocks noChangeAspect="1" noChangeArrowheads="1"/>
          </p:cNvSpPr>
          <p:nvPr/>
        </p:nvSpPr>
        <p:spPr bwMode="auto">
          <a:xfrm>
            <a:off x="4241800" y="503237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4024313" y="431165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960938" y="46005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066" name="AutoShape 18"/>
          <p:cNvCxnSpPr>
            <a:cxnSpLocks noChangeShapeType="1"/>
            <a:stCxn id="2062" idx="5"/>
            <a:endCxn id="2063" idx="2"/>
          </p:cNvCxnSpPr>
          <p:nvPr/>
        </p:nvCxnSpPr>
        <p:spPr bwMode="auto">
          <a:xfrm>
            <a:off x="3900488" y="513397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  <a:stCxn id="2062" idx="7"/>
            <a:endCxn id="2064" idx="3"/>
          </p:cNvCxnSpPr>
          <p:nvPr/>
        </p:nvCxnSpPr>
        <p:spPr bwMode="auto">
          <a:xfrm flipV="1">
            <a:off x="3900488" y="462915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8" name="AutoShape 20"/>
          <p:cNvCxnSpPr>
            <a:cxnSpLocks noChangeShapeType="1"/>
            <a:stCxn id="2064" idx="6"/>
            <a:endCxn id="2065" idx="1"/>
          </p:cNvCxnSpPr>
          <p:nvPr/>
        </p:nvCxnSpPr>
        <p:spPr bwMode="auto">
          <a:xfrm>
            <a:off x="4394200" y="449262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  <a:stCxn id="2063" idx="6"/>
            <a:endCxn id="2065" idx="3"/>
          </p:cNvCxnSpPr>
          <p:nvPr/>
        </p:nvCxnSpPr>
        <p:spPr bwMode="auto">
          <a:xfrm flipV="1">
            <a:off x="4610100" y="491807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  <a:stCxn id="2061" idx="0"/>
            <a:endCxn id="2062" idx="3"/>
          </p:cNvCxnSpPr>
          <p:nvPr/>
        </p:nvCxnSpPr>
        <p:spPr bwMode="auto">
          <a:xfrm flipV="1">
            <a:off x="3013075" y="513397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1175" y="857250"/>
            <a:ext cx="1968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60725" y="2946400"/>
            <a:ext cx="2447925" cy="503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Dynamic </a:t>
            </a:r>
            <a:r>
              <a:rPr lang="en-GB" sz="3200" dirty="0" smtClean="0">
                <a:solidFill>
                  <a:srgbClr val="336699"/>
                </a:solidFill>
              </a:rPr>
              <a:t>Causal Modelling (DCM)</a:t>
            </a:r>
            <a:endParaRPr lang="en-US" sz="32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322638" y="3398838"/>
          <a:ext cx="2105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Equation" r:id="rId3" imgW="863280" imgH="203040" progId="Equation.3">
                  <p:embed/>
                </p:oleObj>
              </mc:Choice>
              <mc:Fallback>
                <p:oleObj name="Equation" r:id="rId3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398838"/>
                        <a:ext cx="2105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60725" y="3017838"/>
            <a:ext cx="2425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  <a:latin typeface="Arial Unicode MS" pitchFamily="34" charset="-128"/>
              </a:rPr>
              <a:t>Neural state equation</a:t>
            </a:r>
            <a:r>
              <a:rPr lang="en-GB" sz="2000" b="0">
                <a:solidFill>
                  <a:schemeClr val="tx1"/>
                </a:solidFill>
                <a:latin typeface="Arial Unicode MS" pitchFamily="34" charset="-128"/>
              </a:rPr>
              <a:t>:</a:t>
            </a:r>
            <a:endParaRPr lang="en-US" sz="20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2054" name="AutoShape 5"/>
          <p:cNvCxnSpPr>
            <a:cxnSpLocks noChangeShapeType="1"/>
          </p:cNvCxnSpPr>
          <p:nvPr/>
        </p:nvCxnSpPr>
        <p:spPr bwMode="auto">
          <a:xfrm flipV="1">
            <a:off x="5427663" y="2914650"/>
            <a:ext cx="2495550" cy="73183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932363" y="1196975"/>
            <a:ext cx="1820862" cy="1265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Electric/magnetic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forward model:</a:t>
            </a:r>
            <a:br>
              <a:rPr lang="en-GB" sz="1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neural activity</a:t>
            </a: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EEG</a:t>
            </a:r>
            <a:b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</a:b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LFP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(linear)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34950" y="4529138"/>
            <a:ext cx="2252540" cy="889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  <a:latin typeface="Arial Unicode MS" pitchFamily="34" charset="-128"/>
              </a:rPr>
              <a:t>Neural model: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 smtClean="0">
                <a:solidFill>
                  <a:schemeClr val="tx1"/>
                </a:solidFill>
                <a:latin typeface="Arial Unicode MS" pitchFamily="34" charset="-128"/>
              </a:rPr>
              <a:t>1 </a:t>
            </a: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state </a:t>
            </a:r>
            <a:r>
              <a:rPr lang="en-GB" sz="1400" b="0" dirty="0" smtClean="0">
                <a:solidFill>
                  <a:schemeClr val="tx1"/>
                </a:solidFill>
                <a:latin typeface="Arial Unicode MS" pitchFamily="34" charset="-128"/>
              </a:rPr>
              <a:t>variable </a:t>
            </a: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per region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bilinear state equation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no propagation delays</a:t>
            </a:r>
            <a:endParaRPr lang="en-US" sz="1400" b="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284913" y="4602163"/>
            <a:ext cx="2320925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Neural model: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8 state variables per region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nonlinear state equation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propagation delays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34950" y="3810000"/>
            <a:ext cx="935038" cy="5191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364413" y="3881438"/>
            <a:ext cx="1002197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latin typeface="Arial Unicode MS" pitchFamily="34" charset="-128"/>
              </a:rPr>
              <a:t>MEG</a:t>
            </a:r>
            <a:endParaRPr lang="en-US" sz="28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355975" y="4065588"/>
          <a:ext cx="23225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Photo Editor Photo" r:id="rId5" imgW="5229955" imgH="4933333" progId="">
                  <p:embed/>
                </p:oleObj>
              </mc:Choice>
              <mc:Fallback>
                <p:oleObj name="Photo Editor Photo" r:id="rId5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4065588"/>
                        <a:ext cx="2322513" cy="219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49538" y="589597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inputs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3592513" y="48164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Oval 15"/>
          <p:cNvSpPr>
            <a:spLocks noChangeAspect="1" noChangeArrowheads="1"/>
          </p:cNvSpPr>
          <p:nvPr/>
        </p:nvSpPr>
        <p:spPr bwMode="auto">
          <a:xfrm>
            <a:off x="4241800" y="503237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4024313" y="431165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960938" y="46005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066" name="AutoShape 18"/>
          <p:cNvCxnSpPr>
            <a:cxnSpLocks noChangeShapeType="1"/>
            <a:stCxn id="2062" idx="5"/>
            <a:endCxn id="2063" idx="2"/>
          </p:cNvCxnSpPr>
          <p:nvPr/>
        </p:nvCxnSpPr>
        <p:spPr bwMode="auto">
          <a:xfrm>
            <a:off x="3900488" y="513397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  <a:stCxn id="2062" idx="7"/>
            <a:endCxn id="2064" idx="3"/>
          </p:cNvCxnSpPr>
          <p:nvPr/>
        </p:nvCxnSpPr>
        <p:spPr bwMode="auto">
          <a:xfrm flipV="1">
            <a:off x="3900488" y="462915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8" name="AutoShape 20"/>
          <p:cNvCxnSpPr>
            <a:cxnSpLocks noChangeShapeType="1"/>
            <a:stCxn id="2064" idx="6"/>
            <a:endCxn id="2065" idx="1"/>
          </p:cNvCxnSpPr>
          <p:nvPr/>
        </p:nvCxnSpPr>
        <p:spPr bwMode="auto">
          <a:xfrm>
            <a:off x="4394200" y="449262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  <a:stCxn id="2063" idx="6"/>
            <a:endCxn id="2065" idx="3"/>
          </p:cNvCxnSpPr>
          <p:nvPr/>
        </p:nvCxnSpPr>
        <p:spPr bwMode="auto">
          <a:xfrm flipV="1">
            <a:off x="4610100" y="491807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  <a:stCxn id="2061" idx="0"/>
            <a:endCxn id="2062" idx="3"/>
          </p:cNvCxnSpPr>
          <p:nvPr/>
        </p:nvCxnSpPr>
        <p:spPr bwMode="auto">
          <a:xfrm flipV="1">
            <a:off x="3013075" y="513397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1175" y="857250"/>
            <a:ext cx="1968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60725" y="2946400"/>
            <a:ext cx="2447925" cy="503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Dynamic </a:t>
            </a:r>
            <a:r>
              <a:rPr lang="en-GB" sz="3200" dirty="0" smtClean="0">
                <a:solidFill>
                  <a:srgbClr val="336699"/>
                </a:solidFill>
              </a:rPr>
              <a:t>Causal Modelling (DCM)</a:t>
            </a:r>
            <a:endParaRPr lang="en-US" sz="32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3"/>
          <p:cNvSpPr>
            <a:spLocks noChangeArrowheads="1"/>
          </p:cNvSpPr>
          <p:nvPr/>
        </p:nvSpPr>
        <p:spPr bwMode="auto">
          <a:xfrm>
            <a:off x="358775" y="2286000"/>
            <a:ext cx="3325813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8" name="Picture 29" descr="NeuroDynamicsUni_N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08" r="3545" b="319"/>
          <a:stretch>
            <a:fillRect/>
          </a:stretch>
        </p:blipFill>
        <p:spPr>
          <a:xfrm>
            <a:off x="4211960" y="2527300"/>
            <a:ext cx="4752528" cy="378202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-1357313" y="1214438"/>
            <a:ext cx="6059488" cy="857250"/>
          </a:xfrm>
        </p:spPr>
        <p:txBody>
          <a:bodyPr/>
          <a:lstStyle/>
          <a:p>
            <a:pPr eaLnBrk="1" hangingPunct="1"/>
            <a:r>
              <a:rPr lang="en-GB" sz="3600" smtClean="0"/>
              <a:t>  Single region</a:t>
            </a:r>
            <a:endParaRPr lang="en-US" sz="3600" smtClean="0"/>
          </a:p>
        </p:txBody>
      </p:sp>
      <p:graphicFrame>
        <p:nvGraphicFramePr>
          <p:cNvPr id="6149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3438" y="1214438"/>
          <a:ext cx="32956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4" imgW="889000" imgH="228600" progId="">
                  <p:embed/>
                </p:oleObj>
              </mc:Choice>
              <mc:Fallback>
                <p:oleObj name="Equation" r:id="rId4" imgW="889000" imgH="22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14438"/>
                        <a:ext cx="32956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70388" y="3970338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70388" y="31781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437063" y="4838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437063" y="5702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cxnSp>
        <p:nvCxnSpPr>
          <p:cNvPr id="6154" name="AutoShape 11"/>
          <p:cNvCxnSpPr>
            <a:cxnSpLocks noChangeShapeType="1"/>
          </p:cNvCxnSpPr>
          <p:nvPr/>
        </p:nvCxnSpPr>
        <p:spPr bwMode="auto">
          <a:xfrm rot="16200000" flipH="1">
            <a:off x="1081088" y="3294063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6155" name="Freeform 13"/>
          <p:cNvSpPr>
            <a:spLocks/>
          </p:cNvSpPr>
          <p:nvPr/>
        </p:nvSpPr>
        <p:spPr bwMode="auto">
          <a:xfrm rot="1137635">
            <a:off x="1558925" y="3316288"/>
            <a:ext cx="573088" cy="546100"/>
          </a:xfrm>
          <a:custGeom>
            <a:avLst/>
            <a:gdLst>
              <a:gd name="T0" fmla="*/ 0 w 392"/>
              <a:gd name="T1" fmla="*/ 2147483647 h 344"/>
              <a:gd name="T2" fmla="*/ 2147483647 w 392"/>
              <a:gd name="T3" fmla="*/ 2147483647 h 344"/>
              <a:gd name="T4" fmla="*/ 2147483647 w 392"/>
              <a:gd name="T5" fmla="*/ 2147483647 h 344"/>
              <a:gd name="T6" fmla="*/ 2147483647 w 392"/>
              <a:gd name="T7" fmla="*/ 2147483647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2617788" y="2452688"/>
            <a:ext cx="762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1076325" y="3646488"/>
            <a:ext cx="7080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1071563" y="2384425"/>
            <a:ext cx="796925" cy="519113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i="1">
                <a:latin typeface="Times New Roman" pitchFamily="18" charset="0"/>
              </a:rPr>
              <a:t>u</a:t>
            </a:r>
            <a:r>
              <a:rPr lang="en-GB" sz="2800" baseline="-25000">
                <a:latin typeface="Times New Roman" pitchFamily="18" charset="0"/>
              </a:rPr>
              <a:t>1</a:t>
            </a:r>
            <a:endParaRPr lang="en-GB" sz="2800">
              <a:latin typeface="Times New Roman" pitchFamily="18" charset="0"/>
            </a:endParaRP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039938" y="3224213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11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2414588" y="332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1057275" y="31146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c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6162" name="Oval 25"/>
          <p:cNvSpPr>
            <a:spLocks noChangeArrowheads="1"/>
          </p:cNvSpPr>
          <p:nvPr/>
        </p:nvSpPr>
        <p:spPr bwMode="auto">
          <a:xfrm>
            <a:off x="1093788" y="2354263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3" name="Oval 26"/>
          <p:cNvSpPr>
            <a:spLocks noChangeArrowheads="1"/>
          </p:cNvSpPr>
          <p:nvPr/>
        </p:nvSpPr>
        <p:spPr bwMode="auto">
          <a:xfrm>
            <a:off x="1092200" y="3614738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4" name="Rectangle 30"/>
          <p:cNvSpPr>
            <a:spLocks noChangeArrowheads="1"/>
          </p:cNvSpPr>
          <p:nvPr/>
        </p:nvSpPr>
        <p:spPr bwMode="auto">
          <a:xfrm>
            <a:off x="4419600" y="3630613"/>
            <a:ext cx="436403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5" name="Rectangle 34"/>
          <p:cNvSpPr>
            <a:spLocks noChangeArrowheads="1"/>
          </p:cNvSpPr>
          <p:nvPr/>
        </p:nvSpPr>
        <p:spPr bwMode="auto">
          <a:xfrm>
            <a:off x="4489450" y="5300663"/>
            <a:ext cx="4252913" cy="850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66" name="Rectangle 35"/>
          <p:cNvSpPr>
            <a:spLocks noChangeArrowheads="1"/>
          </p:cNvSpPr>
          <p:nvPr/>
        </p:nvSpPr>
        <p:spPr bwMode="auto">
          <a:xfrm>
            <a:off x="4433888" y="3616325"/>
            <a:ext cx="4349750" cy="844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11188" y="0"/>
            <a:ext cx="784860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 smtClean="0">
                <a:latin typeface="+mj-lt"/>
                <a:ea typeface="+mj-ea"/>
                <a:cs typeface="+mj-cs"/>
              </a:rPr>
              <a:t>Neuronal Model for fMRI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6"/>
          <p:cNvSpPr>
            <a:spLocks noChangeArrowheads="1"/>
          </p:cNvSpPr>
          <p:nvPr/>
        </p:nvSpPr>
        <p:spPr bwMode="auto">
          <a:xfrm>
            <a:off x="358775" y="2286000"/>
            <a:ext cx="3325813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2" name="Picture 33" descr="NeuroDynamicsUni_N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08" r="3545"/>
          <a:stretch>
            <a:fillRect/>
          </a:stretch>
        </p:blipFill>
        <p:spPr>
          <a:xfrm>
            <a:off x="4211960" y="2541588"/>
            <a:ext cx="4752528" cy="379412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  Multiple regions</a:t>
            </a:r>
            <a:endParaRPr lang="en-US" sz="3600" smtClean="0"/>
          </a:p>
        </p:txBody>
      </p:sp>
      <p:graphicFrame>
        <p:nvGraphicFramePr>
          <p:cNvPr id="7173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613025" y="1227138"/>
          <a:ext cx="39639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2032000" imgH="482600" progId="">
                  <p:embed/>
                </p:oleObj>
              </mc:Choice>
              <mc:Fallback>
                <p:oleObj name="Equation" r:id="rId4" imgW="2032000" imgH="482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1227138"/>
                        <a:ext cx="3963988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370388" y="3970338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370388" y="31781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437063" y="4838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37063" y="5702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8" name="Rectangle 16"/>
          <p:cNvSpPr>
            <a:spLocks noChangeArrowheads="1"/>
          </p:cNvSpPr>
          <p:nvPr/>
        </p:nvSpPr>
        <p:spPr bwMode="auto">
          <a:xfrm>
            <a:off x="2617788" y="2452688"/>
            <a:ext cx="762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179" name="Group 36"/>
          <p:cNvGrpSpPr>
            <a:grpSpLocks/>
          </p:cNvGrpSpPr>
          <p:nvPr/>
        </p:nvGrpSpPr>
        <p:grpSpPr bwMode="auto">
          <a:xfrm>
            <a:off x="558800" y="2354263"/>
            <a:ext cx="2039938" cy="4146550"/>
            <a:chOff x="352" y="1483"/>
            <a:chExt cx="1285" cy="2612"/>
          </a:xfrm>
        </p:grpSpPr>
        <p:cxnSp>
          <p:nvCxnSpPr>
            <p:cNvPr id="7182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681" y="2075"/>
              <a:ext cx="448" cy="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183" name="Freeform 13"/>
            <p:cNvSpPr>
              <a:spLocks/>
            </p:cNvSpPr>
            <p:nvPr/>
          </p:nvSpPr>
          <p:spPr bwMode="auto">
            <a:xfrm>
              <a:off x="564" y="3705"/>
              <a:ext cx="672" cy="336"/>
            </a:xfrm>
            <a:custGeom>
              <a:avLst/>
              <a:gdLst>
                <a:gd name="T0" fmla="*/ 66 w 728"/>
                <a:gd name="T1" fmla="*/ 0 h 336"/>
                <a:gd name="T2" fmla="*/ 22 w 728"/>
                <a:gd name="T3" fmla="*/ 288 h 336"/>
                <a:gd name="T4" fmla="*/ 196 w 728"/>
                <a:gd name="T5" fmla="*/ 288 h 336"/>
                <a:gd name="T6" fmla="*/ 167 w 728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8"/>
                <a:gd name="T13" fmla="*/ 0 h 336"/>
                <a:gd name="T14" fmla="*/ 728 w 72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8" h="336">
                  <a:moveTo>
                    <a:pt x="216" y="0"/>
                  </a:moveTo>
                  <a:cubicBezTo>
                    <a:pt x="108" y="120"/>
                    <a:pt x="0" y="240"/>
                    <a:pt x="72" y="288"/>
                  </a:cubicBezTo>
                  <a:cubicBezTo>
                    <a:pt x="144" y="336"/>
                    <a:pt x="568" y="336"/>
                    <a:pt x="648" y="288"/>
                  </a:cubicBezTo>
                  <a:cubicBezTo>
                    <a:pt x="728" y="240"/>
                    <a:pt x="568" y="48"/>
                    <a:pt x="552" y="0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4" name="Freeform 14"/>
            <p:cNvSpPr>
              <a:spLocks/>
            </p:cNvSpPr>
            <p:nvPr/>
          </p:nvSpPr>
          <p:spPr bwMode="auto">
            <a:xfrm rot="1137635">
              <a:off x="982" y="2089"/>
              <a:ext cx="361" cy="344"/>
            </a:xfrm>
            <a:custGeom>
              <a:avLst/>
              <a:gdLst>
                <a:gd name="T0" fmla="*/ 0 w 392"/>
                <a:gd name="T1" fmla="*/ 248 h 344"/>
                <a:gd name="T2" fmla="*/ 55 w 392"/>
                <a:gd name="T3" fmla="*/ 8 h 344"/>
                <a:gd name="T4" fmla="*/ 112 w 392"/>
                <a:gd name="T5" fmla="*/ 200 h 344"/>
                <a:gd name="T6" fmla="*/ 69 w 392"/>
                <a:gd name="T7" fmla="*/ 344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344"/>
                <a:gd name="T14" fmla="*/ 392 w 392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344">
                  <a:moveTo>
                    <a:pt x="0" y="248"/>
                  </a:moveTo>
                  <a:cubicBezTo>
                    <a:pt x="64" y="132"/>
                    <a:pt x="128" y="16"/>
                    <a:pt x="192" y="8"/>
                  </a:cubicBezTo>
                  <a:cubicBezTo>
                    <a:pt x="256" y="0"/>
                    <a:pt x="376" y="144"/>
                    <a:pt x="384" y="200"/>
                  </a:cubicBezTo>
                  <a:cubicBezTo>
                    <a:pt x="392" y="256"/>
                    <a:pt x="264" y="320"/>
                    <a:pt x="240" y="34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678" y="2297"/>
              <a:ext cx="44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800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28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691" y="3387"/>
              <a:ext cx="446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i="1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80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800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675" y="1502"/>
              <a:ext cx="502" cy="327"/>
            </a:xfrm>
            <a:prstGeom prst="rect">
              <a:avLst/>
            </a:prstGeom>
            <a:noFill/>
            <a:ln w="3175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800" i="1">
                  <a:latin typeface="Times New Roman" pitchFamily="18" charset="0"/>
                </a:rPr>
                <a:t>u</a:t>
              </a:r>
              <a:r>
                <a:rPr lang="en-GB" sz="2800" baseline="-25000">
                  <a:latin typeface="Times New Roman" pitchFamily="18" charset="0"/>
                </a:rPr>
                <a:t>1</a:t>
              </a:r>
              <a:endParaRPr lang="en-GB" sz="2800">
                <a:latin typeface="Times New Roman" pitchFamily="18" charset="0"/>
              </a:endParaRP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285" y="2031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11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352" y="3864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22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1521" y="209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666" y="1962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c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005" y="3105"/>
              <a:ext cx="3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AvantGarde Bk BT" pitchFamily="34" charset="0"/>
                </a:rPr>
                <a:t>a</a:t>
              </a:r>
              <a:r>
                <a:rPr lang="en-GB" baseline="-25000">
                  <a:latin typeface="AvantGarde Bk BT" pitchFamily="34" charset="0"/>
                </a:rPr>
                <a:t>21</a:t>
              </a:r>
              <a:endParaRPr lang="en-US" baseline="-25000">
                <a:latin typeface="AvantGarde Bk BT" pitchFamily="34" charset="0"/>
              </a:endParaRPr>
            </a:p>
          </p:txBody>
        </p:sp>
        <p:sp>
          <p:nvSpPr>
            <p:cNvPr id="7193" name="Oval 27"/>
            <p:cNvSpPr>
              <a:spLocks noChangeArrowheads="1"/>
            </p:cNvSpPr>
            <p:nvPr/>
          </p:nvSpPr>
          <p:spPr bwMode="auto">
            <a:xfrm>
              <a:off x="706" y="3360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4" name="Oval 28"/>
            <p:cNvSpPr>
              <a:spLocks noChangeArrowheads="1"/>
            </p:cNvSpPr>
            <p:nvPr/>
          </p:nvSpPr>
          <p:spPr bwMode="auto">
            <a:xfrm>
              <a:off x="689" y="1483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5" name="Oval 30"/>
            <p:cNvSpPr>
              <a:spLocks noChangeArrowheads="1"/>
            </p:cNvSpPr>
            <p:nvPr/>
          </p:nvSpPr>
          <p:spPr bwMode="auto">
            <a:xfrm>
              <a:off x="688" y="2277"/>
              <a:ext cx="419" cy="3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6" name="Line 31"/>
            <p:cNvSpPr>
              <a:spLocks noChangeShapeType="1"/>
            </p:cNvSpPr>
            <p:nvPr/>
          </p:nvSpPr>
          <p:spPr bwMode="auto">
            <a:xfrm>
              <a:off x="959" y="2662"/>
              <a:ext cx="0" cy="6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433888" y="3684588"/>
            <a:ext cx="4335462" cy="74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9"/>
          <p:cNvSpPr>
            <a:spLocks noChangeArrowheads="1"/>
          </p:cNvSpPr>
          <p:nvPr/>
        </p:nvSpPr>
        <p:spPr bwMode="auto">
          <a:xfrm>
            <a:off x="358775" y="2286000"/>
            <a:ext cx="3325813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076" name="Picture 36" descr="NeuroDynamicsUni_aug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186" r="3545"/>
          <a:stretch>
            <a:fillRect/>
          </a:stretch>
        </p:blipFill>
        <p:spPr>
          <a:xfrm>
            <a:off x="4139952" y="2625725"/>
            <a:ext cx="4824536" cy="379412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  Modulatory inputs</a:t>
            </a:r>
            <a:endParaRPr lang="en-US" sz="3600" smtClean="0"/>
          </a:p>
        </p:txBody>
      </p:sp>
      <p:graphicFrame>
        <p:nvGraphicFramePr>
          <p:cNvPr id="819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566863" y="1209675"/>
          <a:ext cx="60960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4" imgW="3124200" imgH="482600" progId="">
                  <p:embed/>
                </p:oleObj>
              </mc:Choice>
              <mc:Fallback>
                <p:oleObj name="Equation" r:id="rId4" imgW="3124200" imgH="482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1209675"/>
                        <a:ext cx="6096000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370388" y="3970338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4370388" y="31781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437063" y="4838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4437063" y="5702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cxnSp>
        <p:nvCxnSpPr>
          <p:cNvPr id="8202" name="AutoShape 13"/>
          <p:cNvCxnSpPr>
            <a:cxnSpLocks noChangeShapeType="1"/>
          </p:cNvCxnSpPr>
          <p:nvPr/>
        </p:nvCxnSpPr>
        <p:spPr bwMode="auto">
          <a:xfrm rot="16200000" flipH="1">
            <a:off x="1081088" y="3294063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2581275" y="2493963"/>
            <a:ext cx="796925" cy="519112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i="1">
                <a:latin typeface="Times New Roman" pitchFamily="18" charset="0"/>
              </a:rPr>
              <a:t>u</a:t>
            </a:r>
            <a:r>
              <a:rPr lang="en-GB" sz="2800" baseline="-25000">
                <a:latin typeface="Times New Roman" pitchFamily="18" charset="0"/>
              </a:rPr>
              <a:t>2</a:t>
            </a:r>
            <a:endParaRPr lang="en-GB" sz="2800">
              <a:latin typeface="Times New Roman" pitchFamily="18" charset="0"/>
            </a:endParaRPr>
          </a:p>
        </p:txBody>
      </p:sp>
      <p:sp>
        <p:nvSpPr>
          <p:cNvPr id="8204" name="Freeform 15"/>
          <p:cNvSpPr>
            <a:spLocks/>
          </p:cNvSpPr>
          <p:nvPr/>
        </p:nvSpPr>
        <p:spPr bwMode="auto">
          <a:xfrm>
            <a:off x="895350" y="5881688"/>
            <a:ext cx="1066800" cy="533400"/>
          </a:xfrm>
          <a:custGeom>
            <a:avLst/>
            <a:gdLst>
              <a:gd name="T0" fmla="*/ 2147483647 w 728"/>
              <a:gd name="T1" fmla="*/ 0 h 336"/>
              <a:gd name="T2" fmla="*/ 2147483647 w 728"/>
              <a:gd name="T3" fmla="*/ 2147483647 h 336"/>
              <a:gd name="T4" fmla="*/ 2147483647 w 728"/>
              <a:gd name="T5" fmla="*/ 2147483647 h 336"/>
              <a:gd name="T6" fmla="*/ 2147483647 w 728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336"/>
              <a:gd name="T14" fmla="*/ 728 w 72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336">
                <a:moveTo>
                  <a:pt x="216" y="0"/>
                </a:moveTo>
                <a:cubicBezTo>
                  <a:pt x="108" y="120"/>
                  <a:pt x="0" y="240"/>
                  <a:pt x="72" y="288"/>
                </a:cubicBezTo>
                <a:cubicBezTo>
                  <a:pt x="144" y="336"/>
                  <a:pt x="568" y="336"/>
                  <a:pt x="648" y="288"/>
                </a:cubicBezTo>
                <a:cubicBezTo>
                  <a:pt x="728" y="240"/>
                  <a:pt x="568" y="48"/>
                  <a:pt x="552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 rot="1137635">
            <a:off x="1558925" y="3316288"/>
            <a:ext cx="573088" cy="546100"/>
          </a:xfrm>
          <a:custGeom>
            <a:avLst/>
            <a:gdLst>
              <a:gd name="T0" fmla="*/ 0 w 392"/>
              <a:gd name="T1" fmla="*/ 2147483647 h 344"/>
              <a:gd name="T2" fmla="*/ 2147483647 w 392"/>
              <a:gd name="T3" fmla="*/ 2147483647 h 344"/>
              <a:gd name="T4" fmla="*/ 2147483647 w 392"/>
              <a:gd name="T5" fmla="*/ 2147483647 h 344"/>
              <a:gd name="T6" fmla="*/ 2147483647 w 392"/>
              <a:gd name="T7" fmla="*/ 2147483647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8206" name="Freeform 17"/>
          <p:cNvSpPr>
            <a:spLocks/>
          </p:cNvSpPr>
          <p:nvPr/>
        </p:nvSpPr>
        <p:spPr bwMode="auto">
          <a:xfrm>
            <a:off x="1519238" y="3062288"/>
            <a:ext cx="1416050" cy="1808162"/>
          </a:xfrm>
          <a:custGeom>
            <a:avLst/>
            <a:gdLst>
              <a:gd name="T0" fmla="*/ 2147483647 w 744"/>
              <a:gd name="T1" fmla="*/ 0 h 2168"/>
              <a:gd name="T2" fmla="*/ 2147483647 w 744"/>
              <a:gd name="T3" fmla="*/ 2147483647 h 2168"/>
              <a:gd name="T4" fmla="*/ 0 w 744"/>
              <a:gd name="T5" fmla="*/ 2147483647 h 2168"/>
              <a:gd name="T6" fmla="*/ 0 60000 65536"/>
              <a:gd name="T7" fmla="*/ 0 60000 65536"/>
              <a:gd name="T8" fmla="*/ 0 60000 65536"/>
              <a:gd name="T9" fmla="*/ 0 w 744"/>
              <a:gd name="T10" fmla="*/ 0 h 2168"/>
              <a:gd name="T11" fmla="*/ 744 w 744"/>
              <a:gd name="T12" fmla="*/ 2168 h 2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2168">
                <a:moveTo>
                  <a:pt x="720" y="0"/>
                </a:moveTo>
                <a:cubicBezTo>
                  <a:pt x="732" y="740"/>
                  <a:pt x="744" y="1480"/>
                  <a:pt x="624" y="1824"/>
                </a:cubicBezTo>
                <a:cubicBezTo>
                  <a:pt x="504" y="2168"/>
                  <a:pt x="104" y="2024"/>
                  <a:pt x="0" y="206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8207" name="Rectangle 18"/>
          <p:cNvSpPr>
            <a:spLocks noChangeArrowheads="1"/>
          </p:cNvSpPr>
          <p:nvPr/>
        </p:nvSpPr>
        <p:spPr bwMode="auto">
          <a:xfrm>
            <a:off x="2617788" y="2452688"/>
            <a:ext cx="762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1076325" y="3646488"/>
            <a:ext cx="7080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1096963" y="5376863"/>
            <a:ext cx="70802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10" name="Text Box 21"/>
          <p:cNvSpPr txBox="1">
            <a:spLocks noChangeArrowheads="1"/>
          </p:cNvSpPr>
          <p:nvPr/>
        </p:nvSpPr>
        <p:spPr bwMode="auto">
          <a:xfrm>
            <a:off x="1071563" y="2384425"/>
            <a:ext cx="796925" cy="519113"/>
          </a:xfrm>
          <a:prstGeom prst="rect">
            <a:avLst/>
          </a:prstGeom>
          <a:noFill/>
          <a:ln w="317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i="1">
                <a:latin typeface="Times New Roman" pitchFamily="18" charset="0"/>
              </a:rPr>
              <a:t>u</a:t>
            </a:r>
            <a:r>
              <a:rPr lang="en-GB" sz="2800" baseline="-25000">
                <a:latin typeface="Times New Roman" pitchFamily="18" charset="0"/>
              </a:rPr>
              <a:t>1</a:t>
            </a:r>
            <a:endParaRPr lang="en-GB" sz="2800">
              <a:latin typeface="Times New Roman" pitchFamily="18" charset="0"/>
            </a:endParaRPr>
          </a:p>
        </p:txBody>
      </p:sp>
      <p:sp>
        <p:nvSpPr>
          <p:cNvPr id="8211" name="Text Box 22"/>
          <p:cNvSpPr txBox="1">
            <a:spLocks noChangeArrowheads="1"/>
          </p:cNvSpPr>
          <p:nvPr/>
        </p:nvSpPr>
        <p:spPr bwMode="auto">
          <a:xfrm>
            <a:off x="2039938" y="3224213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11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8212" name="Text Box 23"/>
          <p:cNvSpPr txBox="1">
            <a:spLocks noChangeArrowheads="1"/>
          </p:cNvSpPr>
          <p:nvPr/>
        </p:nvSpPr>
        <p:spPr bwMode="auto">
          <a:xfrm>
            <a:off x="558800" y="61341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22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8213" name="Text Box 24"/>
          <p:cNvSpPr txBox="1">
            <a:spLocks noChangeArrowheads="1"/>
          </p:cNvSpPr>
          <p:nvPr/>
        </p:nvSpPr>
        <p:spPr bwMode="auto">
          <a:xfrm>
            <a:off x="2414588" y="332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4" name="Text Box 25"/>
          <p:cNvSpPr txBox="1">
            <a:spLocks noChangeArrowheads="1"/>
          </p:cNvSpPr>
          <p:nvPr/>
        </p:nvSpPr>
        <p:spPr bwMode="auto">
          <a:xfrm>
            <a:off x="1057275" y="311467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c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8215" name="Text Box 27"/>
          <p:cNvSpPr txBox="1">
            <a:spLocks noChangeArrowheads="1"/>
          </p:cNvSpPr>
          <p:nvPr/>
        </p:nvSpPr>
        <p:spPr bwMode="auto">
          <a:xfrm>
            <a:off x="1595438" y="4929188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21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8216" name="Text Box 28"/>
          <p:cNvSpPr txBox="1">
            <a:spLocks noChangeArrowheads="1"/>
          </p:cNvSpPr>
          <p:nvPr/>
        </p:nvSpPr>
        <p:spPr bwMode="auto">
          <a:xfrm>
            <a:off x="2801938" y="4291013"/>
            <a:ext cx="50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b</a:t>
            </a:r>
            <a:r>
              <a:rPr lang="en-GB" baseline="-25000">
                <a:latin typeface="AvantGarde Bk BT" pitchFamily="34" charset="0"/>
              </a:rPr>
              <a:t>21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8217" name="Oval 30"/>
          <p:cNvSpPr>
            <a:spLocks noChangeArrowheads="1"/>
          </p:cNvSpPr>
          <p:nvPr/>
        </p:nvSpPr>
        <p:spPr bwMode="auto">
          <a:xfrm>
            <a:off x="1120775" y="5334000"/>
            <a:ext cx="665163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8" name="Oval 31"/>
          <p:cNvSpPr>
            <a:spLocks noChangeArrowheads="1"/>
          </p:cNvSpPr>
          <p:nvPr/>
        </p:nvSpPr>
        <p:spPr bwMode="auto">
          <a:xfrm>
            <a:off x="1093788" y="2354263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9" name="Oval 32"/>
          <p:cNvSpPr>
            <a:spLocks noChangeArrowheads="1"/>
          </p:cNvSpPr>
          <p:nvPr/>
        </p:nvSpPr>
        <p:spPr bwMode="auto">
          <a:xfrm>
            <a:off x="2630488" y="2451100"/>
            <a:ext cx="665162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0" name="Oval 33"/>
          <p:cNvSpPr>
            <a:spLocks noChangeArrowheads="1"/>
          </p:cNvSpPr>
          <p:nvPr/>
        </p:nvSpPr>
        <p:spPr bwMode="auto">
          <a:xfrm>
            <a:off x="1092200" y="3614738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21" name="Line 34"/>
          <p:cNvSpPr>
            <a:spLocks noChangeShapeType="1"/>
          </p:cNvSpPr>
          <p:nvPr/>
        </p:nvSpPr>
        <p:spPr bwMode="auto">
          <a:xfrm>
            <a:off x="1522413" y="4225925"/>
            <a:ext cx="0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9"/>
          <p:cNvSpPr>
            <a:spLocks noChangeArrowheads="1"/>
          </p:cNvSpPr>
          <p:nvPr/>
        </p:nvSpPr>
        <p:spPr bwMode="auto">
          <a:xfrm>
            <a:off x="309563" y="2286000"/>
            <a:ext cx="3325812" cy="437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617788" y="2452688"/>
            <a:ext cx="7620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0" name="Text Box 40"/>
          <p:cNvSpPr txBox="1">
            <a:spLocks noChangeArrowheads="1"/>
          </p:cNvSpPr>
          <p:nvPr/>
        </p:nvSpPr>
        <p:spPr bwMode="auto">
          <a:xfrm>
            <a:off x="1071563" y="2384425"/>
            <a:ext cx="796925" cy="519113"/>
          </a:xfrm>
          <a:prstGeom prst="rect">
            <a:avLst/>
          </a:prstGeom>
          <a:solidFill>
            <a:schemeClr val="bg1"/>
          </a:solidFill>
          <a:ln w="317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i="1">
                <a:latin typeface="Times New Roman" pitchFamily="18" charset="0"/>
              </a:rPr>
              <a:t>u</a:t>
            </a:r>
            <a:r>
              <a:rPr lang="en-GB" sz="2800" baseline="-25000">
                <a:latin typeface="Times New Roman" pitchFamily="18" charset="0"/>
              </a:rPr>
              <a:t>1</a:t>
            </a:r>
            <a:endParaRPr lang="en-GB" sz="2800">
              <a:latin typeface="Times New Roman" pitchFamily="18" charset="0"/>
            </a:endParaRPr>
          </a:p>
        </p:txBody>
      </p:sp>
      <p:sp>
        <p:nvSpPr>
          <p:cNvPr id="9221" name="Oval 52"/>
          <p:cNvSpPr>
            <a:spLocks noChangeArrowheads="1"/>
          </p:cNvSpPr>
          <p:nvPr/>
        </p:nvSpPr>
        <p:spPr bwMode="auto">
          <a:xfrm>
            <a:off x="1093788" y="2354263"/>
            <a:ext cx="665162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9222" name="AutoShape 4"/>
          <p:cNvCxnSpPr>
            <a:cxnSpLocks noChangeShapeType="1"/>
          </p:cNvCxnSpPr>
          <p:nvPr/>
        </p:nvCxnSpPr>
        <p:spPr bwMode="auto">
          <a:xfrm rot="16200000" flipH="1">
            <a:off x="1081088" y="3294063"/>
            <a:ext cx="711200" cy="127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2581275" y="2493963"/>
            <a:ext cx="796925" cy="519112"/>
          </a:xfrm>
          <a:prstGeom prst="rect">
            <a:avLst/>
          </a:prstGeom>
          <a:solidFill>
            <a:schemeClr val="bg1"/>
          </a:solidFill>
          <a:ln w="317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800" i="1">
                <a:latin typeface="Times New Roman" pitchFamily="18" charset="0"/>
              </a:rPr>
              <a:t>u</a:t>
            </a:r>
            <a:r>
              <a:rPr lang="en-GB" sz="2800" baseline="-25000">
                <a:latin typeface="Times New Roman" pitchFamily="18" charset="0"/>
              </a:rPr>
              <a:t>2</a:t>
            </a:r>
            <a:endParaRPr lang="en-GB" sz="2800">
              <a:latin typeface="Times New Roman" pitchFamily="18" charset="0"/>
            </a:endParaRP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1076325" y="3646488"/>
            <a:ext cx="708025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39"/>
          <p:cNvSpPr txBox="1">
            <a:spLocks noChangeArrowheads="1"/>
          </p:cNvSpPr>
          <p:nvPr/>
        </p:nvSpPr>
        <p:spPr bwMode="auto">
          <a:xfrm>
            <a:off x="1096963" y="5376863"/>
            <a:ext cx="708025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sz="28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8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Text Box 41"/>
          <p:cNvSpPr txBox="1">
            <a:spLocks noChangeArrowheads="1"/>
          </p:cNvSpPr>
          <p:nvPr/>
        </p:nvSpPr>
        <p:spPr bwMode="auto">
          <a:xfrm>
            <a:off x="2039938" y="3224213"/>
            <a:ext cx="5095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11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9227" name="Text Box 42"/>
          <p:cNvSpPr txBox="1">
            <a:spLocks noChangeArrowheads="1"/>
          </p:cNvSpPr>
          <p:nvPr/>
        </p:nvSpPr>
        <p:spPr bwMode="auto">
          <a:xfrm>
            <a:off x="558800" y="6134100"/>
            <a:ext cx="5095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22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9228" name="Text Box 43"/>
          <p:cNvSpPr txBox="1">
            <a:spLocks noChangeArrowheads="1"/>
          </p:cNvSpPr>
          <p:nvPr/>
        </p:nvSpPr>
        <p:spPr bwMode="auto">
          <a:xfrm>
            <a:off x="2414588" y="3321050"/>
            <a:ext cx="1841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9" name="Text Box 44"/>
          <p:cNvSpPr txBox="1">
            <a:spLocks noChangeArrowheads="1"/>
          </p:cNvSpPr>
          <p:nvPr/>
        </p:nvSpPr>
        <p:spPr bwMode="auto">
          <a:xfrm>
            <a:off x="1057275" y="3114675"/>
            <a:ext cx="3222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c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9230" name="Text Box 45"/>
          <p:cNvSpPr txBox="1">
            <a:spLocks noChangeArrowheads="1"/>
          </p:cNvSpPr>
          <p:nvPr/>
        </p:nvSpPr>
        <p:spPr bwMode="auto">
          <a:xfrm>
            <a:off x="820738" y="4305300"/>
            <a:ext cx="5095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12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9231" name="Text Box 46"/>
          <p:cNvSpPr txBox="1">
            <a:spLocks noChangeArrowheads="1"/>
          </p:cNvSpPr>
          <p:nvPr/>
        </p:nvSpPr>
        <p:spPr bwMode="auto">
          <a:xfrm>
            <a:off x="1595438" y="4929188"/>
            <a:ext cx="5095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a</a:t>
            </a:r>
            <a:r>
              <a:rPr lang="en-GB" baseline="-25000">
                <a:latin typeface="AvantGarde Bk BT" pitchFamily="34" charset="0"/>
              </a:rPr>
              <a:t>21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9232" name="Text Box 47"/>
          <p:cNvSpPr txBox="1">
            <a:spLocks noChangeArrowheads="1"/>
          </p:cNvSpPr>
          <p:nvPr/>
        </p:nvSpPr>
        <p:spPr bwMode="auto">
          <a:xfrm>
            <a:off x="2801938" y="4291013"/>
            <a:ext cx="5095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vantGarde Bk BT" pitchFamily="34" charset="0"/>
              </a:rPr>
              <a:t>b</a:t>
            </a:r>
            <a:r>
              <a:rPr lang="en-GB" baseline="-25000">
                <a:latin typeface="AvantGarde Bk BT" pitchFamily="34" charset="0"/>
              </a:rPr>
              <a:t>21</a:t>
            </a:r>
            <a:endParaRPr lang="en-US" baseline="-25000">
              <a:latin typeface="AvantGarde Bk BT" pitchFamily="34" charset="0"/>
            </a:endParaRPr>
          </a:p>
        </p:txBody>
      </p:sp>
      <p:sp>
        <p:nvSpPr>
          <p:cNvPr id="9233" name="Oval 53"/>
          <p:cNvSpPr>
            <a:spLocks noChangeArrowheads="1"/>
          </p:cNvSpPr>
          <p:nvPr/>
        </p:nvSpPr>
        <p:spPr bwMode="auto">
          <a:xfrm>
            <a:off x="2630488" y="2451100"/>
            <a:ext cx="665162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4" name="Line 55"/>
          <p:cNvSpPr>
            <a:spLocks noChangeShapeType="1"/>
          </p:cNvSpPr>
          <p:nvPr/>
        </p:nvSpPr>
        <p:spPr bwMode="auto">
          <a:xfrm>
            <a:off x="1522413" y="4225925"/>
            <a:ext cx="0" cy="1108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9235" name="Line 56"/>
          <p:cNvSpPr>
            <a:spLocks noChangeShapeType="1"/>
          </p:cNvSpPr>
          <p:nvPr/>
        </p:nvSpPr>
        <p:spPr bwMode="auto">
          <a:xfrm flipH="1" flipV="1">
            <a:off x="1301750" y="4252913"/>
            <a:ext cx="12700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9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smtClean="0"/>
              <a:t>  Reciprocal connections</a:t>
            </a:r>
            <a:endParaRPr lang="en-US" sz="3600" smtClean="0"/>
          </a:p>
        </p:txBody>
      </p:sp>
      <p:graphicFrame>
        <p:nvGraphicFramePr>
          <p:cNvPr id="923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566863" y="1179513"/>
          <a:ext cx="60960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3" imgW="3124200" imgH="482600" progId="">
                  <p:embed/>
                </p:oleObj>
              </mc:Choice>
              <mc:Fallback>
                <p:oleObj name="Equation" r:id="rId3" imgW="3124200" imgH="482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1179513"/>
                        <a:ext cx="60960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" name="Picture 24" descr="NeuroDynamicsBi_augment"/>
          <p:cNvPicPr>
            <a:picLocks noChangeAspect="1" noChangeArrowheads="1"/>
          </p:cNvPicPr>
          <p:nvPr/>
        </p:nvPicPr>
        <p:blipFill>
          <a:blip r:embed="rId5" cstate="print"/>
          <a:srcRect l="2168"/>
          <a:stretch>
            <a:fillRect/>
          </a:stretch>
        </p:blipFill>
        <p:spPr bwMode="auto">
          <a:xfrm>
            <a:off x="4283968" y="2560638"/>
            <a:ext cx="4553645" cy="377825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39" name="Text Box 25"/>
          <p:cNvSpPr txBox="1">
            <a:spLocks noChangeArrowheads="1"/>
          </p:cNvSpPr>
          <p:nvPr/>
        </p:nvSpPr>
        <p:spPr bwMode="auto">
          <a:xfrm>
            <a:off x="4370388" y="3970338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4370388" y="3178175"/>
            <a:ext cx="438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4437063" y="48387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4437063" y="5702300"/>
            <a:ext cx="40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i="1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GB" sz="2400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44" name="Freeform 8"/>
          <p:cNvSpPr>
            <a:spLocks/>
          </p:cNvSpPr>
          <p:nvPr/>
        </p:nvSpPr>
        <p:spPr bwMode="auto">
          <a:xfrm rot="1137635">
            <a:off x="1558925" y="3316288"/>
            <a:ext cx="573088" cy="546100"/>
          </a:xfrm>
          <a:custGeom>
            <a:avLst/>
            <a:gdLst>
              <a:gd name="T0" fmla="*/ 0 w 392"/>
              <a:gd name="T1" fmla="*/ 2147483647 h 344"/>
              <a:gd name="T2" fmla="*/ 2147483647 w 392"/>
              <a:gd name="T3" fmla="*/ 2147483647 h 344"/>
              <a:gd name="T4" fmla="*/ 2147483647 w 392"/>
              <a:gd name="T5" fmla="*/ 2147483647 h 344"/>
              <a:gd name="T6" fmla="*/ 2147483647 w 392"/>
              <a:gd name="T7" fmla="*/ 2147483647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392"/>
              <a:gd name="T13" fmla="*/ 0 h 344"/>
              <a:gd name="T14" fmla="*/ 392 w 39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" h="344">
                <a:moveTo>
                  <a:pt x="0" y="248"/>
                </a:moveTo>
                <a:cubicBezTo>
                  <a:pt x="64" y="132"/>
                  <a:pt x="128" y="16"/>
                  <a:pt x="192" y="8"/>
                </a:cubicBezTo>
                <a:cubicBezTo>
                  <a:pt x="256" y="0"/>
                  <a:pt x="376" y="144"/>
                  <a:pt x="384" y="200"/>
                </a:cubicBezTo>
                <a:cubicBezTo>
                  <a:pt x="392" y="256"/>
                  <a:pt x="264" y="320"/>
                  <a:pt x="240" y="344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9245" name="Freeform 9"/>
          <p:cNvSpPr>
            <a:spLocks/>
          </p:cNvSpPr>
          <p:nvPr/>
        </p:nvSpPr>
        <p:spPr bwMode="auto">
          <a:xfrm>
            <a:off x="1519238" y="3062288"/>
            <a:ext cx="1416050" cy="1808162"/>
          </a:xfrm>
          <a:custGeom>
            <a:avLst/>
            <a:gdLst>
              <a:gd name="T0" fmla="*/ 2147483647 w 744"/>
              <a:gd name="T1" fmla="*/ 0 h 2168"/>
              <a:gd name="T2" fmla="*/ 2147483647 w 744"/>
              <a:gd name="T3" fmla="*/ 2147483647 h 2168"/>
              <a:gd name="T4" fmla="*/ 0 w 744"/>
              <a:gd name="T5" fmla="*/ 2147483647 h 2168"/>
              <a:gd name="T6" fmla="*/ 0 60000 65536"/>
              <a:gd name="T7" fmla="*/ 0 60000 65536"/>
              <a:gd name="T8" fmla="*/ 0 60000 65536"/>
              <a:gd name="T9" fmla="*/ 0 w 744"/>
              <a:gd name="T10" fmla="*/ 0 h 2168"/>
              <a:gd name="T11" fmla="*/ 744 w 744"/>
              <a:gd name="T12" fmla="*/ 2168 h 2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2168">
                <a:moveTo>
                  <a:pt x="720" y="0"/>
                </a:moveTo>
                <a:cubicBezTo>
                  <a:pt x="732" y="740"/>
                  <a:pt x="744" y="1480"/>
                  <a:pt x="624" y="1824"/>
                </a:cubicBezTo>
                <a:cubicBezTo>
                  <a:pt x="504" y="2168"/>
                  <a:pt x="104" y="2024"/>
                  <a:pt x="0" y="2064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oval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9246" name="Oval 54"/>
          <p:cNvSpPr>
            <a:spLocks noChangeArrowheads="1"/>
          </p:cNvSpPr>
          <p:nvPr/>
        </p:nvSpPr>
        <p:spPr bwMode="auto">
          <a:xfrm>
            <a:off x="1092200" y="3614738"/>
            <a:ext cx="665163" cy="623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7" name="Freeform 7"/>
          <p:cNvSpPr>
            <a:spLocks/>
          </p:cNvSpPr>
          <p:nvPr/>
        </p:nvSpPr>
        <p:spPr bwMode="auto">
          <a:xfrm>
            <a:off x="895350" y="5881688"/>
            <a:ext cx="1066800" cy="533400"/>
          </a:xfrm>
          <a:custGeom>
            <a:avLst/>
            <a:gdLst>
              <a:gd name="T0" fmla="*/ 2147483647 w 728"/>
              <a:gd name="T1" fmla="*/ 0 h 336"/>
              <a:gd name="T2" fmla="*/ 2147483647 w 728"/>
              <a:gd name="T3" fmla="*/ 2147483647 h 336"/>
              <a:gd name="T4" fmla="*/ 2147483647 w 728"/>
              <a:gd name="T5" fmla="*/ 2147483647 h 336"/>
              <a:gd name="T6" fmla="*/ 2147483647 w 728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336"/>
              <a:gd name="T14" fmla="*/ 728 w 72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336">
                <a:moveTo>
                  <a:pt x="216" y="0"/>
                </a:moveTo>
                <a:cubicBezTo>
                  <a:pt x="108" y="120"/>
                  <a:pt x="0" y="240"/>
                  <a:pt x="72" y="288"/>
                </a:cubicBezTo>
                <a:cubicBezTo>
                  <a:pt x="144" y="336"/>
                  <a:pt x="568" y="336"/>
                  <a:pt x="648" y="288"/>
                </a:cubicBezTo>
                <a:cubicBezTo>
                  <a:pt x="728" y="240"/>
                  <a:pt x="568" y="48"/>
                  <a:pt x="552" y="0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9248" name="Oval 51"/>
          <p:cNvSpPr>
            <a:spLocks noChangeArrowheads="1"/>
          </p:cNvSpPr>
          <p:nvPr/>
        </p:nvSpPr>
        <p:spPr bwMode="auto">
          <a:xfrm>
            <a:off x="1120775" y="5334000"/>
            <a:ext cx="665163" cy="62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930275"/>
            <a:ext cx="20161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322638" y="3398838"/>
          <a:ext cx="2105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name="Equation" r:id="rId4" imgW="863280" imgH="203040" progId="Equation.3">
                  <p:embed/>
                </p:oleObj>
              </mc:Choice>
              <mc:Fallback>
                <p:oleObj name="Equation" r:id="rId4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398838"/>
                        <a:ext cx="2105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60725" y="3017838"/>
            <a:ext cx="2425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  <a:latin typeface="Arial Unicode MS" pitchFamily="34" charset="-128"/>
              </a:rPr>
              <a:t>Neural state equation</a:t>
            </a:r>
            <a:r>
              <a:rPr lang="en-GB" sz="2000" b="0">
                <a:solidFill>
                  <a:schemeClr val="tx1"/>
                </a:solidFill>
                <a:latin typeface="Arial Unicode MS" pitchFamily="34" charset="-128"/>
              </a:rPr>
              <a:t>:</a:t>
            </a:r>
            <a:endParaRPr lang="en-US" sz="20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2054" name="AutoShape 5"/>
          <p:cNvCxnSpPr>
            <a:cxnSpLocks noChangeShapeType="1"/>
          </p:cNvCxnSpPr>
          <p:nvPr/>
        </p:nvCxnSpPr>
        <p:spPr bwMode="auto">
          <a:xfrm flipV="1">
            <a:off x="5427663" y="2914650"/>
            <a:ext cx="2495550" cy="73183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932363" y="1196975"/>
            <a:ext cx="1820862" cy="1265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Electric/magnetic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forward model:</a:t>
            </a:r>
            <a:br>
              <a:rPr lang="en-GB" sz="1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neural activity</a:t>
            </a: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EEG</a:t>
            </a:r>
            <a:b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</a:b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MEG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LFP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(linear)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2056" name="AutoShape 7"/>
          <p:cNvCxnSpPr>
            <a:cxnSpLocks noChangeShapeType="1"/>
          </p:cNvCxnSpPr>
          <p:nvPr/>
        </p:nvCxnSpPr>
        <p:spPr bwMode="auto">
          <a:xfrm rot="10800000">
            <a:off x="793750" y="2897188"/>
            <a:ext cx="2528888" cy="7493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34950" y="4529138"/>
            <a:ext cx="2252540" cy="889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  <a:latin typeface="Arial Unicode MS" pitchFamily="34" charset="-128"/>
              </a:rPr>
              <a:t>Neural model: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 smtClean="0">
                <a:solidFill>
                  <a:schemeClr val="tx1"/>
                </a:solidFill>
                <a:latin typeface="Arial Unicode MS" pitchFamily="34" charset="-128"/>
              </a:rPr>
              <a:t>1 </a:t>
            </a: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state </a:t>
            </a:r>
            <a:r>
              <a:rPr lang="en-GB" sz="1400" b="0" dirty="0" smtClean="0">
                <a:solidFill>
                  <a:schemeClr val="tx1"/>
                </a:solidFill>
                <a:latin typeface="Arial Unicode MS" pitchFamily="34" charset="-128"/>
              </a:rPr>
              <a:t>variable </a:t>
            </a: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per region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bilinear state equation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no propagation delays</a:t>
            </a:r>
            <a:endParaRPr lang="en-US" sz="1400" b="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284913" y="4602163"/>
            <a:ext cx="2320925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Neural model: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8 state variables per region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nonlinear state equation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propagation delays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34950" y="3810000"/>
            <a:ext cx="935038" cy="5191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364413" y="3881438"/>
            <a:ext cx="1002197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latin typeface="Arial Unicode MS" pitchFamily="34" charset="-128"/>
              </a:rPr>
              <a:t>MEG</a:t>
            </a:r>
            <a:endParaRPr lang="en-US" sz="28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355975" y="4065588"/>
          <a:ext cx="23225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1" name="Photo Editor Photo" r:id="rId6" imgW="5229955" imgH="4933333" progId="">
                  <p:embed/>
                </p:oleObj>
              </mc:Choice>
              <mc:Fallback>
                <p:oleObj name="Photo Editor Photo" r:id="rId6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4065588"/>
                        <a:ext cx="2322513" cy="219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49538" y="589597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inputs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3592513" y="48164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Oval 15"/>
          <p:cNvSpPr>
            <a:spLocks noChangeAspect="1" noChangeArrowheads="1"/>
          </p:cNvSpPr>
          <p:nvPr/>
        </p:nvSpPr>
        <p:spPr bwMode="auto">
          <a:xfrm>
            <a:off x="4241800" y="503237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4024313" y="431165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960938" y="46005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066" name="AutoShape 18"/>
          <p:cNvCxnSpPr>
            <a:cxnSpLocks noChangeShapeType="1"/>
            <a:stCxn id="2062" idx="5"/>
            <a:endCxn id="2063" idx="2"/>
          </p:cNvCxnSpPr>
          <p:nvPr/>
        </p:nvCxnSpPr>
        <p:spPr bwMode="auto">
          <a:xfrm>
            <a:off x="3900488" y="513397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  <a:stCxn id="2062" idx="7"/>
            <a:endCxn id="2064" idx="3"/>
          </p:cNvCxnSpPr>
          <p:nvPr/>
        </p:nvCxnSpPr>
        <p:spPr bwMode="auto">
          <a:xfrm flipV="1">
            <a:off x="3900488" y="462915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8" name="AutoShape 20"/>
          <p:cNvCxnSpPr>
            <a:cxnSpLocks noChangeShapeType="1"/>
            <a:stCxn id="2064" idx="6"/>
            <a:endCxn id="2065" idx="1"/>
          </p:cNvCxnSpPr>
          <p:nvPr/>
        </p:nvCxnSpPr>
        <p:spPr bwMode="auto">
          <a:xfrm>
            <a:off x="4394200" y="449262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  <a:stCxn id="2063" idx="6"/>
            <a:endCxn id="2065" idx="3"/>
          </p:cNvCxnSpPr>
          <p:nvPr/>
        </p:nvCxnSpPr>
        <p:spPr bwMode="auto">
          <a:xfrm flipV="1">
            <a:off x="4610100" y="491807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  <a:stCxn id="2061" idx="0"/>
            <a:endCxn id="2062" idx="3"/>
          </p:cNvCxnSpPr>
          <p:nvPr/>
        </p:nvCxnSpPr>
        <p:spPr bwMode="auto">
          <a:xfrm flipV="1">
            <a:off x="3013075" y="513397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1316038" y="1171575"/>
            <a:ext cx="1928812" cy="922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Hemodynamic</a:t>
            </a:r>
            <a:br>
              <a:rPr lang="en-GB" sz="1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forward model:</a:t>
            </a:r>
            <a:br>
              <a:rPr lang="en-GB" sz="140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neural activity</a:t>
            </a:r>
            <a:r>
              <a:rPr lang="en-GB" sz="1400" b="0">
                <a:solidFill>
                  <a:schemeClr val="tx1"/>
                </a:solidFill>
                <a:latin typeface="Arial Unicode MS" pitchFamily="34" charset="-128"/>
                <a:sym typeface="Symbol" pitchFamily="18" charset="2"/>
              </a:rPr>
              <a:t>BOLD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(nonlinear)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1175" y="857250"/>
            <a:ext cx="19685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60725" y="2946400"/>
            <a:ext cx="2447925" cy="503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Dynamic </a:t>
            </a:r>
            <a:r>
              <a:rPr lang="en-GB" sz="3200" dirty="0" smtClean="0">
                <a:solidFill>
                  <a:srgbClr val="336699"/>
                </a:solidFill>
              </a:rPr>
              <a:t>Causal Modelling (DCM)</a:t>
            </a:r>
            <a:endParaRPr lang="en-US" sz="32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360613" y="6350"/>
            <a:ext cx="36861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4000" b="0"/>
              <a:t>Hemodynamics</a:t>
            </a:r>
            <a:endParaRPr lang="en-GB" sz="2800" b="0"/>
          </a:p>
          <a:p>
            <a:endParaRPr lang="en-US" b="0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293688" y="4092575"/>
          <a:ext cx="234473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0" name="Equation" r:id="rId3" imgW="1054080" imgH="457200" progId="Equation.DSMT4">
                  <p:embed/>
                </p:oleObj>
              </mc:Choice>
              <mc:Fallback>
                <p:oleObj name="Equation" r:id="rId3" imgW="10540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092575"/>
                        <a:ext cx="2344737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44488" y="1897063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0"/>
              <a:t>Hemodynamic</a:t>
            </a:r>
          </a:p>
          <a:p>
            <a:r>
              <a:rPr lang="en-GB" b="0"/>
              <a:t> variables</a:t>
            </a:r>
            <a:endParaRPr lang="en-US" b="0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15900" y="942975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For each region:</a:t>
            </a:r>
            <a:endParaRPr lang="en-US"/>
          </a:p>
        </p:txBody>
      </p:sp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276225" y="2609850"/>
          <a:ext cx="2387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1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2609850"/>
                        <a:ext cx="2387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047750" y="5884863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0"/>
              <a:t>Hemodynamic</a:t>
            </a:r>
          </a:p>
          <a:p>
            <a:r>
              <a:rPr lang="en-GB" b="0"/>
              <a:t> parameters</a:t>
            </a:r>
            <a:endParaRPr lang="en-US" b="0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V="1">
            <a:off x="1839913" y="4625975"/>
            <a:ext cx="336550" cy="127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5584825" y="59642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0"/>
              <a:t>Seconds</a:t>
            </a:r>
            <a:endParaRPr lang="en-US" b="0"/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436563" y="37576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0"/>
              <a:t>Dynamics</a:t>
            </a:r>
            <a:endParaRPr lang="en-US" b="0"/>
          </a:p>
        </p:txBody>
      </p:sp>
      <p:pic>
        <p:nvPicPr>
          <p:cNvPr id="56349" name="Picture 29" descr="hem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4925" y="869950"/>
            <a:ext cx="6864350" cy="514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978292" cy="538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10"/>
          <p:cNvSpPr txBox="1">
            <a:spLocks noChangeArrowheads="1"/>
          </p:cNvSpPr>
          <p:nvPr/>
        </p:nvSpPr>
        <p:spPr bwMode="auto">
          <a:xfrm>
            <a:off x="1972476" y="365125"/>
            <a:ext cx="4576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b="0" dirty="0" smtClean="0"/>
              <a:t>Bayesian Inference</a:t>
            </a:r>
            <a:endParaRPr lang="en-US" sz="4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6804248" y="113751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Integrate Neuronal</a:t>
            </a:r>
          </a:p>
          <a:p>
            <a:r>
              <a:rPr lang="en-GB" dirty="0"/>
              <a:t>a</a:t>
            </a:r>
            <a:r>
              <a:rPr lang="en-GB" dirty="0" smtClean="0"/>
              <a:t>nd Hemodynamic</a:t>
            </a:r>
          </a:p>
          <a:p>
            <a:r>
              <a:rPr lang="en-GB" dirty="0" smtClean="0"/>
              <a:t>equations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805264"/>
            <a:ext cx="2488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Approximate posterior</a:t>
            </a:r>
          </a:p>
          <a:p>
            <a:r>
              <a:rPr lang="en-GB" dirty="0"/>
              <a:t>f</a:t>
            </a:r>
            <a:r>
              <a:rPr lang="en-GB" dirty="0" smtClean="0"/>
              <a:t>rom </a:t>
            </a:r>
            <a:r>
              <a:rPr lang="en-GB" dirty="0" err="1" smtClean="0"/>
              <a:t>Variational</a:t>
            </a:r>
            <a:r>
              <a:rPr lang="en-GB" dirty="0" smtClean="0"/>
              <a:t> Bayes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5733256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Same inference</a:t>
            </a:r>
          </a:p>
          <a:p>
            <a:r>
              <a:rPr lang="en-GB" dirty="0"/>
              <a:t>a</a:t>
            </a:r>
            <a:r>
              <a:rPr lang="en-GB" dirty="0" smtClean="0"/>
              <a:t>lgorithms for</a:t>
            </a:r>
          </a:p>
          <a:p>
            <a:r>
              <a:rPr lang="en-GB" dirty="0" smtClean="0"/>
              <a:t>fMRI/MEG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12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7825" y="2138363"/>
            <a:ext cx="2946400" cy="2882900"/>
            <a:chOff x="96" y="232"/>
            <a:chExt cx="1856" cy="1816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auto">
            <a:xfrm>
              <a:off x="96" y="232"/>
              <a:ext cx="1856" cy="1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436" y="23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681" y="103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736" y="1105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V1</a:t>
              </a:r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1353" y="137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1408" y="1441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V5</a:t>
              </a: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491" y="643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530" y="710"/>
              <a:ext cx="2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SPC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51" y="1554"/>
              <a:ext cx="58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Motion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176" y="625"/>
              <a:ext cx="52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Photic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691" y="1726"/>
              <a:ext cx="32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Att</a:t>
              </a:r>
            </a:p>
          </p:txBody>
        </p:sp>
        <p:cxnSp>
          <p:nvCxnSpPr>
            <p:cNvPr id="25614" name="AutoShape 14"/>
            <p:cNvCxnSpPr>
              <a:cxnSpLocks noChangeShapeType="1"/>
              <a:stCxn id="25605" idx="5"/>
              <a:endCxn id="25607" idx="2"/>
            </p:cNvCxnSpPr>
            <p:nvPr/>
          </p:nvCxnSpPr>
          <p:spPr bwMode="auto">
            <a:xfrm rot="16200000" flipH="1">
              <a:off x="1052" y="1241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615" name="AutoShape 15"/>
            <p:cNvCxnSpPr>
              <a:cxnSpLocks noChangeShapeType="1"/>
              <a:stCxn id="25607" idx="1"/>
              <a:endCxn id="25605" idx="6"/>
            </p:cNvCxnSpPr>
            <p:nvPr/>
          </p:nvCxnSpPr>
          <p:spPr bwMode="auto">
            <a:xfrm rot="5400000" flipH="1">
              <a:off x="1101" y="1122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616" name="Freeform 16"/>
            <p:cNvSpPr>
              <a:spLocks/>
            </p:cNvSpPr>
            <p:nvPr/>
          </p:nvSpPr>
          <p:spPr bwMode="auto">
            <a:xfrm>
              <a:off x="1394" y="960"/>
              <a:ext cx="183" cy="454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240"/>
                </a:cxn>
                <a:cxn ang="0">
                  <a:pos x="56" y="384"/>
                </a:cxn>
              </a:cxnLst>
              <a:rect l="0" t="0" r="r" b="b"/>
              <a:pathLst>
                <a:path w="104" h="384">
                  <a:moveTo>
                    <a:pt x="104" y="0"/>
                  </a:moveTo>
                  <a:cubicBezTo>
                    <a:pt x="60" y="88"/>
                    <a:pt x="16" y="176"/>
                    <a:pt x="8" y="240"/>
                  </a:cubicBezTo>
                  <a:cubicBezTo>
                    <a:pt x="0" y="304"/>
                    <a:pt x="28" y="344"/>
                    <a:pt x="56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V="1">
              <a:off x="1545" y="960"/>
              <a:ext cx="77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V="1">
              <a:off x="720" y="1410"/>
              <a:ext cx="272" cy="18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25619" name="AutoShape 19"/>
            <p:cNvCxnSpPr>
              <a:cxnSpLocks noChangeShapeType="1"/>
              <a:endCxn id="25605" idx="1"/>
            </p:cNvCxnSpPr>
            <p:nvPr/>
          </p:nvCxnSpPr>
          <p:spPr bwMode="auto">
            <a:xfrm>
              <a:off x="483" y="875"/>
              <a:ext cx="247" cy="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 flipV="1">
              <a:off x="888" y="1498"/>
              <a:ext cx="272" cy="18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654" y="241"/>
              <a:ext cx="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0"/>
                <a:t>Model 1</a:t>
              </a:r>
              <a:endParaRPr lang="en-US" sz="2400" b="0"/>
            </a:p>
          </p:txBody>
        </p:sp>
      </p:grp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3703638" y="1516063"/>
            <a:ext cx="4903787" cy="4275137"/>
            <a:chOff x="96" y="1408"/>
            <a:chExt cx="4128" cy="3008"/>
          </a:xfrm>
        </p:grpSpPr>
        <p:pic>
          <p:nvPicPr>
            <p:cNvPr id="25707" name="Picture 107" descr="att_dat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" y="1408"/>
              <a:ext cx="3848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08" name="Text Box 108"/>
            <p:cNvSpPr txBox="1">
              <a:spLocks noChangeArrowheads="1"/>
            </p:cNvSpPr>
            <p:nvPr/>
          </p:nvSpPr>
          <p:spPr bwMode="auto">
            <a:xfrm>
              <a:off x="96" y="1751"/>
              <a:ext cx="39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0"/>
                <a:t>V1</a:t>
              </a:r>
              <a:endParaRPr lang="en-US" b="0"/>
            </a:p>
          </p:txBody>
        </p:sp>
        <p:sp>
          <p:nvSpPr>
            <p:cNvPr id="25709" name="Text Box 109"/>
            <p:cNvSpPr txBox="1">
              <a:spLocks noChangeArrowheads="1"/>
            </p:cNvSpPr>
            <p:nvPr/>
          </p:nvSpPr>
          <p:spPr bwMode="auto">
            <a:xfrm>
              <a:off x="96" y="2767"/>
              <a:ext cx="39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0"/>
                <a:t>V5</a:t>
              </a:r>
              <a:endParaRPr lang="en-US" b="0"/>
            </a:p>
          </p:txBody>
        </p:sp>
      </p:grpSp>
      <p:sp>
        <p:nvSpPr>
          <p:cNvPr id="25710" name="Text Box 110"/>
          <p:cNvSpPr txBox="1">
            <a:spLocks noChangeArrowheads="1"/>
          </p:cNvSpPr>
          <p:nvPr/>
        </p:nvSpPr>
        <p:spPr bwMode="auto">
          <a:xfrm>
            <a:off x="1972476" y="365125"/>
            <a:ext cx="45768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b="0" dirty="0" smtClean="0"/>
              <a:t>Bayesian Inference</a:t>
            </a:r>
            <a:endParaRPr lang="en-US" sz="4000" b="0" dirty="0"/>
          </a:p>
        </p:txBody>
      </p:sp>
      <p:sp>
        <p:nvSpPr>
          <p:cNvPr id="25711" name="Text Box 111"/>
          <p:cNvSpPr txBox="1">
            <a:spLocks noChangeArrowheads="1"/>
          </p:cNvSpPr>
          <p:nvPr/>
        </p:nvSpPr>
        <p:spPr bwMode="auto">
          <a:xfrm>
            <a:off x="3494088" y="4889500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0"/>
              <a:t>SPC</a:t>
            </a:r>
            <a:endParaRPr lang="en-US" b="0"/>
          </a:p>
        </p:txBody>
      </p:sp>
      <p:sp>
        <p:nvSpPr>
          <p:cNvPr id="25712" name="Text Box 112"/>
          <p:cNvSpPr txBox="1">
            <a:spLocks noChangeArrowheads="1"/>
          </p:cNvSpPr>
          <p:nvPr/>
        </p:nvSpPr>
        <p:spPr bwMode="auto">
          <a:xfrm>
            <a:off x="5513388" y="592772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0"/>
              <a:t>Time (seconds)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385910" y="142852"/>
            <a:ext cx="8425063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GB" sz="2800" b="1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sz="2800" b="1" dirty="0" err="1" smtClean="0"/>
              <a:t>Wellcome</a:t>
            </a:r>
            <a:r>
              <a:rPr lang="en-GB" sz="2800" b="1" dirty="0" smtClean="0"/>
              <a:t> Trust Centre </a:t>
            </a:r>
            <a:r>
              <a:rPr lang="en-GB" sz="2800" b="1" dirty="0"/>
              <a:t>for </a:t>
            </a:r>
            <a:r>
              <a:rPr lang="en-GB" sz="2800" b="1" dirty="0" err="1" smtClean="0"/>
              <a:t>Neuroimaging</a:t>
            </a:r>
            <a:r>
              <a:rPr lang="en-GB" sz="2800" b="1" dirty="0" smtClean="0"/>
              <a:t> at UCL</a:t>
            </a:r>
            <a:endParaRPr lang="en-US" sz="2800" b="1" dirty="0"/>
          </a:p>
          <a:p>
            <a:pPr algn="ctr"/>
            <a:endParaRPr lang="en-US" dirty="0"/>
          </a:p>
        </p:txBody>
      </p:sp>
      <p:grpSp>
        <p:nvGrpSpPr>
          <p:cNvPr id="2" name="Group 35"/>
          <p:cNvGrpSpPr/>
          <p:nvPr/>
        </p:nvGrpSpPr>
        <p:grpSpPr>
          <a:xfrm>
            <a:off x="428596" y="1785926"/>
            <a:ext cx="8174851" cy="4861173"/>
            <a:chOff x="357158" y="1357298"/>
            <a:chExt cx="8174851" cy="4861173"/>
          </a:xfrm>
        </p:grpSpPr>
        <p:grpSp>
          <p:nvGrpSpPr>
            <p:cNvPr id="3" name="Group 30"/>
            <p:cNvGrpSpPr/>
            <p:nvPr/>
          </p:nvGrpSpPr>
          <p:grpSpPr>
            <a:xfrm>
              <a:off x="2786050" y="5500702"/>
              <a:ext cx="1071570" cy="571504"/>
              <a:chOff x="2357422" y="5715016"/>
              <a:chExt cx="1071570" cy="57150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357422" y="5715016"/>
                <a:ext cx="1071570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357422" y="5786454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Methods</a:t>
                </a:r>
                <a:endParaRPr lang="en-GB" dirty="0"/>
              </a:p>
            </p:txBody>
          </p:sp>
        </p:grpSp>
        <p:grpSp>
          <p:nvGrpSpPr>
            <p:cNvPr id="11" name="Group 31"/>
            <p:cNvGrpSpPr/>
            <p:nvPr/>
          </p:nvGrpSpPr>
          <p:grpSpPr>
            <a:xfrm>
              <a:off x="5214942" y="5500702"/>
              <a:ext cx="1000132" cy="717769"/>
              <a:chOff x="5357818" y="5429264"/>
              <a:chExt cx="1000132" cy="71776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5357818" y="5429264"/>
                <a:ext cx="1000132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357818" y="5500702"/>
                <a:ext cx="9797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Physics</a:t>
                </a:r>
              </a:p>
              <a:p>
                <a:endParaRPr lang="en-GB" dirty="0"/>
              </a:p>
            </p:txBody>
          </p:sp>
        </p:grpSp>
        <p:grpSp>
          <p:nvGrpSpPr>
            <p:cNvPr id="13" name="Group 27"/>
            <p:cNvGrpSpPr/>
            <p:nvPr/>
          </p:nvGrpSpPr>
          <p:grpSpPr>
            <a:xfrm>
              <a:off x="7429520" y="2214554"/>
              <a:ext cx="1095172" cy="571504"/>
              <a:chOff x="4429124" y="1142984"/>
              <a:chExt cx="1095172" cy="57150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429124" y="1142984"/>
                <a:ext cx="1071570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429124" y="1214422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Attention</a:t>
                </a:r>
                <a:endParaRPr lang="en-GB" dirty="0"/>
              </a:p>
            </p:txBody>
          </p:sp>
        </p:grpSp>
        <p:grpSp>
          <p:nvGrpSpPr>
            <p:cNvPr id="15" name="Group 28"/>
            <p:cNvGrpSpPr/>
            <p:nvPr/>
          </p:nvGrpSpPr>
          <p:grpSpPr>
            <a:xfrm>
              <a:off x="2714612" y="1357298"/>
              <a:ext cx="1285884" cy="571504"/>
              <a:chOff x="6357950" y="1857364"/>
              <a:chExt cx="1285884" cy="57150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357950" y="1857364"/>
                <a:ext cx="1214446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57950" y="1928802"/>
                <a:ext cx="12858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Language</a:t>
                </a:r>
                <a:endParaRPr lang="en-GB" dirty="0"/>
              </a:p>
            </p:txBody>
          </p:sp>
        </p:grpSp>
        <p:grpSp>
          <p:nvGrpSpPr>
            <p:cNvPr id="16" name="Group 29"/>
            <p:cNvGrpSpPr/>
            <p:nvPr/>
          </p:nvGrpSpPr>
          <p:grpSpPr>
            <a:xfrm>
              <a:off x="5072066" y="1357298"/>
              <a:ext cx="1018227" cy="571504"/>
              <a:chOff x="7143768" y="3000372"/>
              <a:chExt cx="1018227" cy="57150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143768" y="3000372"/>
                <a:ext cx="1000132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43768" y="3071810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Memory</a:t>
                </a:r>
                <a:endParaRPr lang="en-GB" dirty="0"/>
              </a:p>
            </p:txBody>
          </p:sp>
        </p:grpSp>
        <p:grpSp>
          <p:nvGrpSpPr>
            <p:cNvPr id="18" name="Group 26"/>
            <p:cNvGrpSpPr/>
            <p:nvPr/>
          </p:nvGrpSpPr>
          <p:grpSpPr>
            <a:xfrm>
              <a:off x="7500958" y="4071942"/>
              <a:ext cx="1031051" cy="571504"/>
              <a:chOff x="1928794" y="1357298"/>
              <a:chExt cx="1031051" cy="57150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928794" y="1357298"/>
                <a:ext cx="1000132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28794" y="1428736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Emotion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28596" y="2357430"/>
              <a:ext cx="1000132" cy="571504"/>
              <a:chOff x="428596" y="2571744"/>
              <a:chExt cx="1000132" cy="571504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28596" y="2571744"/>
                <a:ext cx="1000132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0034" y="2643182"/>
                <a:ext cx="80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Vision</a:t>
                </a:r>
                <a:endParaRPr lang="en-GB" dirty="0"/>
              </a:p>
            </p:txBody>
          </p:sp>
        </p:grpSp>
        <p:grpSp>
          <p:nvGrpSpPr>
            <p:cNvPr id="27" name="Group 17"/>
            <p:cNvGrpSpPr/>
            <p:nvPr/>
          </p:nvGrpSpPr>
          <p:grpSpPr>
            <a:xfrm>
              <a:off x="2500298" y="2357430"/>
              <a:ext cx="4071966" cy="2784288"/>
              <a:chOff x="2071670" y="2285992"/>
              <a:chExt cx="4071966" cy="2784288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2071670" y="2285992"/>
                <a:ext cx="1714500" cy="2733678"/>
                <a:chOff x="2643174" y="2643182"/>
                <a:chExt cx="1714500" cy="2733678"/>
              </a:xfrm>
            </p:grpSpPr>
            <p:pic>
              <p:nvPicPr>
                <p:cNvPr id="57958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643174" y="3071810"/>
                  <a:ext cx="1714500" cy="2305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071802" y="2643182"/>
                  <a:ext cx="6719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fMRI</a:t>
                  </a:r>
                  <a:endParaRPr lang="en-GB" dirty="0"/>
                </a:p>
              </p:txBody>
            </p:sp>
          </p:grpSp>
          <p:pic>
            <p:nvPicPr>
              <p:cNvPr id="57958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0563" y="2714620"/>
                <a:ext cx="1643073" cy="235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929190" y="2285992"/>
                <a:ext cx="710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MEG</a:t>
                </a:r>
                <a:endParaRPr lang="en-GB" dirty="0"/>
              </a:p>
            </p:txBody>
          </p:sp>
        </p:grpSp>
        <p:grpSp>
          <p:nvGrpSpPr>
            <p:cNvPr id="29" name="Group 32"/>
            <p:cNvGrpSpPr/>
            <p:nvPr/>
          </p:nvGrpSpPr>
          <p:grpSpPr>
            <a:xfrm>
              <a:off x="357158" y="4143380"/>
              <a:ext cx="1615450" cy="714380"/>
              <a:chOff x="428596" y="2643182"/>
              <a:chExt cx="1615450" cy="71438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28596" y="2643182"/>
                <a:ext cx="1571636" cy="71438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0034" y="2643182"/>
                <a:ext cx="15440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Theoretical</a:t>
                </a:r>
              </a:p>
              <a:p>
                <a:r>
                  <a:rPr lang="en-GB" dirty="0" smtClean="0"/>
                  <a:t>Neurobiology</a:t>
                </a:r>
                <a:endParaRPr lang="en-GB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136525"/>
            <a:ext cx="8229600" cy="1143000"/>
          </a:xfrm>
        </p:spPr>
        <p:txBody>
          <a:bodyPr/>
          <a:lstStyle/>
          <a:p>
            <a:r>
              <a:rPr lang="en-GB" dirty="0"/>
              <a:t>Posterior Inference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68375" y="757238"/>
            <a:ext cx="6486525" cy="5880100"/>
            <a:chOff x="114" y="1062"/>
            <a:chExt cx="4086" cy="3704"/>
          </a:xfrm>
        </p:grpSpPr>
        <p:pic>
          <p:nvPicPr>
            <p:cNvPr id="77830" name="Picture 6" descr="posterio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" y="1368"/>
              <a:ext cx="3856" cy="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1942" y="4535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0"/>
                <a:t>B</a:t>
              </a:r>
              <a:r>
                <a:rPr lang="en-GB" b="0" baseline="30000"/>
                <a:t>3</a:t>
              </a:r>
              <a:r>
                <a:rPr lang="en-GB" b="0" baseline="-25000"/>
                <a:t>21</a:t>
              </a:r>
              <a:endParaRPr lang="en-US" b="0" baseline="-25000"/>
            </a:p>
          </p:txBody>
        </p: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 rot="-5400000">
              <a:off x="-106" y="2711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0"/>
                <a:t>P(B</a:t>
              </a:r>
              <a:r>
                <a:rPr lang="en-GB" b="0" baseline="30000"/>
                <a:t>3</a:t>
              </a:r>
              <a:r>
                <a:rPr lang="en-GB" b="0" baseline="-25000"/>
                <a:t>21</a:t>
              </a:r>
              <a:r>
                <a:rPr lang="en-GB" b="0"/>
                <a:t>|y)</a:t>
              </a:r>
              <a:endParaRPr lang="en-US" b="0"/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1614" y="1062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0">
                  <a:latin typeface="Symbol" pitchFamily="18" charset="2"/>
                </a:rPr>
                <a:t>g</a:t>
              </a:r>
              <a:endParaRPr lang="en-US" sz="2400" b="0">
                <a:latin typeface="Symbol" pitchFamily="18" charset="2"/>
              </a:endParaRPr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auto">
            <a:xfrm>
              <a:off x="1712" y="1832"/>
              <a:ext cx="1456" cy="2452"/>
            </a:xfrm>
            <a:custGeom>
              <a:avLst/>
              <a:gdLst/>
              <a:ahLst/>
              <a:cxnLst>
                <a:cxn ang="0">
                  <a:pos x="0" y="2452"/>
                </a:cxn>
                <a:cxn ang="0">
                  <a:pos x="0" y="732"/>
                </a:cxn>
                <a:cxn ang="0">
                  <a:pos x="116" y="288"/>
                </a:cxn>
                <a:cxn ang="0">
                  <a:pos x="192" y="92"/>
                </a:cxn>
                <a:cxn ang="0">
                  <a:pos x="260" y="8"/>
                </a:cxn>
                <a:cxn ang="0">
                  <a:pos x="300" y="0"/>
                </a:cxn>
                <a:cxn ang="0">
                  <a:pos x="364" y="56"/>
                </a:cxn>
                <a:cxn ang="0">
                  <a:pos x="408" y="148"/>
                </a:cxn>
                <a:cxn ang="0">
                  <a:pos x="484" y="368"/>
                </a:cxn>
                <a:cxn ang="0">
                  <a:pos x="620" y="932"/>
                </a:cxn>
                <a:cxn ang="0">
                  <a:pos x="820" y="1748"/>
                </a:cxn>
                <a:cxn ang="0">
                  <a:pos x="932" y="2064"/>
                </a:cxn>
                <a:cxn ang="0">
                  <a:pos x="1040" y="2244"/>
                </a:cxn>
                <a:cxn ang="0">
                  <a:pos x="1108" y="2328"/>
                </a:cxn>
                <a:cxn ang="0">
                  <a:pos x="1196" y="2388"/>
                </a:cxn>
                <a:cxn ang="0">
                  <a:pos x="1292" y="2420"/>
                </a:cxn>
                <a:cxn ang="0">
                  <a:pos x="1432" y="2452"/>
                </a:cxn>
                <a:cxn ang="0">
                  <a:pos x="1456" y="2452"/>
                </a:cxn>
                <a:cxn ang="0">
                  <a:pos x="0" y="2452"/>
                </a:cxn>
              </a:cxnLst>
              <a:rect l="0" t="0" r="r" b="b"/>
              <a:pathLst>
                <a:path w="1456" h="2452">
                  <a:moveTo>
                    <a:pt x="0" y="2452"/>
                  </a:moveTo>
                  <a:lnTo>
                    <a:pt x="0" y="732"/>
                  </a:lnTo>
                  <a:lnTo>
                    <a:pt x="116" y="288"/>
                  </a:lnTo>
                  <a:lnTo>
                    <a:pt x="192" y="92"/>
                  </a:lnTo>
                  <a:lnTo>
                    <a:pt x="260" y="8"/>
                  </a:lnTo>
                  <a:lnTo>
                    <a:pt x="300" y="0"/>
                  </a:lnTo>
                  <a:lnTo>
                    <a:pt x="364" y="56"/>
                  </a:lnTo>
                  <a:lnTo>
                    <a:pt x="408" y="148"/>
                  </a:lnTo>
                  <a:lnTo>
                    <a:pt x="484" y="368"/>
                  </a:lnTo>
                  <a:lnTo>
                    <a:pt x="620" y="932"/>
                  </a:lnTo>
                  <a:lnTo>
                    <a:pt x="820" y="1748"/>
                  </a:lnTo>
                  <a:lnTo>
                    <a:pt x="932" y="2064"/>
                  </a:lnTo>
                  <a:lnTo>
                    <a:pt x="1040" y="2244"/>
                  </a:lnTo>
                  <a:lnTo>
                    <a:pt x="1108" y="2328"/>
                  </a:lnTo>
                  <a:lnTo>
                    <a:pt x="1196" y="2388"/>
                  </a:lnTo>
                  <a:lnTo>
                    <a:pt x="1292" y="2420"/>
                  </a:lnTo>
                  <a:lnTo>
                    <a:pt x="1432" y="2452"/>
                  </a:lnTo>
                  <a:lnTo>
                    <a:pt x="1456" y="2452"/>
                  </a:lnTo>
                  <a:lnTo>
                    <a:pt x="0" y="245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7548563" y="2190750"/>
            <a:ext cx="15176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0" dirty="0"/>
              <a:t>How much</a:t>
            </a:r>
          </a:p>
          <a:p>
            <a:r>
              <a:rPr lang="en-GB" b="0" dirty="0"/>
              <a:t>attention </a:t>
            </a:r>
          </a:p>
          <a:p>
            <a:r>
              <a:rPr lang="en-GB" b="0" dirty="0"/>
              <a:t>(input 3) </a:t>
            </a:r>
          </a:p>
          <a:p>
            <a:r>
              <a:rPr lang="en-GB" b="0" dirty="0"/>
              <a:t>changes </a:t>
            </a:r>
          </a:p>
          <a:p>
            <a:r>
              <a:rPr lang="en-GB" b="0" dirty="0"/>
              <a:t>connection</a:t>
            </a:r>
          </a:p>
          <a:p>
            <a:r>
              <a:rPr lang="en-GB" b="0" dirty="0"/>
              <a:t>   from</a:t>
            </a:r>
          </a:p>
          <a:p>
            <a:r>
              <a:rPr lang="en-GB" b="0" dirty="0"/>
              <a:t>V1 (region 1)</a:t>
            </a:r>
          </a:p>
          <a:p>
            <a:r>
              <a:rPr lang="en-GB" b="0" dirty="0"/>
              <a:t>   to </a:t>
            </a:r>
          </a:p>
          <a:p>
            <a:r>
              <a:rPr lang="en-GB" b="0" dirty="0"/>
              <a:t>V5 (</a:t>
            </a:r>
            <a:r>
              <a:rPr lang="en-GB" b="0" dirty="0" smtClean="0"/>
              <a:t>region 2</a:t>
            </a:r>
            <a:r>
              <a:rPr lang="en-GB" b="0" dirty="0"/>
              <a:t>)</a:t>
            </a:r>
            <a:endParaRPr lang="en-US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93750" y="3022600"/>
            <a:ext cx="2946400" cy="2882900"/>
            <a:chOff x="96" y="232"/>
            <a:chExt cx="1856" cy="1816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96" y="232"/>
              <a:ext cx="1856" cy="1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36" y="23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681" y="103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736" y="1105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V1</a:t>
              </a:r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1353" y="137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1408" y="1441"/>
              <a:ext cx="2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V5</a:t>
              </a:r>
            </a:p>
          </p:txBody>
        </p:sp>
        <p:sp>
          <p:nvSpPr>
            <p:cNvPr id="3086" name="Oval 14"/>
            <p:cNvSpPr>
              <a:spLocks noChangeArrowheads="1"/>
            </p:cNvSpPr>
            <p:nvPr/>
          </p:nvSpPr>
          <p:spPr bwMode="auto">
            <a:xfrm>
              <a:off x="1491" y="643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1530" y="710"/>
              <a:ext cx="2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SPC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151" y="1554"/>
              <a:ext cx="58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Motion</a:t>
              </a: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176" y="625"/>
              <a:ext cx="52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Photic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691" y="1726"/>
              <a:ext cx="32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Att</a:t>
              </a:r>
            </a:p>
          </p:txBody>
        </p:sp>
        <p:cxnSp>
          <p:nvCxnSpPr>
            <p:cNvPr id="3091" name="AutoShape 19"/>
            <p:cNvCxnSpPr>
              <a:cxnSpLocks noChangeShapeType="1"/>
              <a:stCxn id="3082" idx="5"/>
              <a:endCxn id="3084" idx="2"/>
            </p:cNvCxnSpPr>
            <p:nvPr/>
          </p:nvCxnSpPr>
          <p:spPr bwMode="auto">
            <a:xfrm rot="16200000" flipH="1">
              <a:off x="1052" y="1241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92" name="AutoShape 20"/>
            <p:cNvCxnSpPr>
              <a:cxnSpLocks noChangeShapeType="1"/>
              <a:stCxn id="3084" idx="1"/>
              <a:endCxn id="3082" idx="6"/>
            </p:cNvCxnSpPr>
            <p:nvPr/>
          </p:nvCxnSpPr>
          <p:spPr bwMode="auto">
            <a:xfrm rot="5400000" flipH="1">
              <a:off x="1101" y="1122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1394" y="960"/>
              <a:ext cx="183" cy="454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240"/>
                </a:cxn>
                <a:cxn ang="0">
                  <a:pos x="56" y="384"/>
                </a:cxn>
              </a:cxnLst>
              <a:rect l="0" t="0" r="r" b="b"/>
              <a:pathLst>
                <a:path w="104" h="384">
                  <a:moveTo>
                    <a:pt x="104" y="0"/>
                  </a:moveTo>
                  <a:cubicBezTo>
                    <a:pt x="60" y="88"/>
                    <a:pt x="16" y="176"/>
                    <a:pt x="8" y="240"/>
                  </a:cubicBezTo>
                  <a:cubicBezTo>
                    <a:pt x="0" y="304"/>
                    <a:pt x="28" y="344"/>
                    <a:pt x="56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V="1">
              <a:off x="1545" y="960"/>
              <a:ext cx="77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720" y="1410"/>
              <a:ext cx="272" cy="18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3096" name="AutoShape 24"/>
            <p:cNvCxnSpPr>
              <a:cxnSpLocks noChangeShapeType="1"/>
              <a:endCxn id="3082" idx="1"/>
            </p:cNvCxnSpPr>
            <p:nvPr/>
          </p:nvCxnSpPr>
          <p:spPr bwMode="auto">
            <a:xfrm>
              <a:off x="483" y="875"/>
              <a:ext cx="247" cy="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V="1">
              <a:off x="888" y="1498"/>
              <a:ext cx="272" cy="18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654" y="241"/>
              <a:ext cx="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0"/>
                <a:t>Model 1</a:t>
              </a:r>
              <a:endParaRPr lang="en-US" sz="2400" b="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856163" y="3019425"/>
            <a:ext cx="3392487" cy="2882900"/>
            <a:chOff x="2047" y="240"/>
            <a:chExt cx="2137" cy="1816"/>
          </a:xfrm>
        </p:grpSpPr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579" y="1090"/>
              <a:ext cx="336" cy="336"/>
              <a:chOff x="1872" y="960"/>
              <a:chExt cx="336" cy="336"/>
            </a:xfrm>
          </p:grpSpPr>
          <p:sp>
            <p:nvSpPr>
              <p:cNvPr id="3101" name="Oval 29"/>
              <p:cNvSpPr>
                <a:spLocks noChangeArrowheads="1"/>
              </p:cNvSpPr>
              <p:nvPr/>
            </p:nvSpPr>
            <p:spPr bwMode="auto">
              <a:xfrm>
                <a:off x="1872" y="960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2" name="Text Box 30"/>
              <p:cNvSpPr txBox="1">
                <a:spLocks noChangeArrowheads="1"/>
              </p:cNvSpPr>
              <p:nvPr/>
            </p:nvSpPr>
            <p:spPr bwMode="auto">
              <a:xfrm>
                <a:off x="1927" y="1027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Times New Roman" pitchFamily="18" charset="0"/>
                  </a:rPr>
                  <a:t>V1</a:t>
                </a:r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3251" y="1426"/>
              <a:ext cx="336" cy="336"/>
              <a:chOff x="2544" y="1296"/>
              <a:chExt cx="336" cy="336"/>
            </a:xfrm>
          </p:grpSpPr>
          <p:sp>
            <p:nvSpPr>
              <p:cNvPr id="3104" name="Oval 32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5" name="Text Box 33"/>
              <p:cNvSpPr txBox="1">
                <a:spLocks noChangeArrowheads="1"/>
              </p:cNvSpPr>
              <p:nvPr/>
            </p:nvSpPr>
            <p:spPr bwMode="auto">
              <a:xfrm>
                <a:off x="2599" y="1363"/>
                <a:ext cx="2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Times New Roman" pitchFamily="18" charset="0"/>
                  </a:rPr>
                  <a:t>V5</a:t>
                </a: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389" y="695"/>
              <a:ext cx="336" cy="336"/>
              <a:chOff x="2592" y="576"/>
              <a:chExt cx="336" cy="336"/>
            </a:xfrm>
          </p:grpSpPr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2592" y="576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08" name="Text Box 36"/>
              <p:cNvSpPr txBox="1">
                <a:spLocks noChangeArrowheads="1"/>
              </p:cNvSpPr>
              <p:nvPr/>
            </p:nvSpPr>
            <p:spPr bwMode="auto">
              <a:xfrm>
                <a:off x="2631" y="643"/>
                <a:ext cx="29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>
                    <a:latin typeface="Times New Roman" pitchFamily="18" charset="0"/>
                  </a:rPr>
                  <a:t>SPC</a:t>
                </a:r>
              </a:p>
            </p:txBody>
          </p:sp>
        </p:grpSp>
        <p:sp>
          <p:nvSpPr>
            <p:cNvPr id="3109" name="Text Box 37"/>
            <p:cNvSpPr txBox="1">
              <a:spLocks noChangeArrowheads="1"/>
            </p:cNvSpPr>
            <p:nvPr/>
          </p:nvSpPr>
          <p:spPr bwMode="auto">
            <a:xfrm>
              <a:off x="2201" y="1574"/>
              <a:ext cx="58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Motion</a:t>
              </a: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2047" y="677"/>
              <a:ext cx="52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Photic</a:t>
              </a:r>
            </a:p>
          </p:txBody>
        </p:sp>
        <p:sp>
          <p:nvSpPr>
            <p:cNvPr id="3111" name="Text Box 39"/>
            <p:cNvSpPr txBox="1">
              <a:spLocks noChangeArrowheads="1"/>
            </p:cNvSpPr>
            <p:nvPr/>
          </p:nvSpPr>
          <p:spPr bwMode="auto">
            <a:xfrm>
              <a:off x="3861" y="1132"/>
              <a:ext cx="32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latin typeface="Times New Roman" pitchFamily="18" charset="0"/>
                </a:rPr>
                <a:t>Att</a:t>
              </a:r>
            </a:p>
          </p:txBody>
        </p:sp>
        <p:cxnSp>
          <p:nvCxnSpPr>
            <p:cNvPr id="3112" name="AutoShape 40"/>
            <p:cNvCxnSpPr>
              <a:cxnSpLocks noChangeShapeType="1"/>
              <a:stCxn id="3101" idx="5"/>
              <a:endCxn id="3104" idx="2"/>
            </p:cNvCxnSpPr>
            <p:nvPr/>
          </p:nvCxnSpPr>
          <p:spPr bwMode="auto">
            <a:xfrm rot="16200000" flipH="1">
              <a:off x="2950" y="1293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13" name="AutoShape 41"/>
            <p:cNvCxnSpPr>
              <a:cxnSpLocks noChangeShapeType="1"/>
              <a:stCxn id="3104" idx="1"/>
              <a:endCxn id="3101" idx="6"/>
            </p:cNvCxnSpPr>
            <p:nvPr/>
          </p:nvCxnSpPr>
          <p:spPr bwMode="auto">
            <a:xfrm rot="5400000" flipH="1">
              <a:off x="2999" y="1174"/>
              <a:ext cx="217" cy="38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3292" y="1012"/>
              <a:ext cx="183" cy="454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" y="240"/>
                </a:cxn>
                <a:cxn ang="0">
                  <a:pos x="56" y="384"/>
                </a:cxn>
              </a:cxnLst>
              <a:rect l="0" t="0" r="r" b="b"/>
              <a:pathLst>
                <a:path w="104" h="384">
                  <a:moveTo>
                    <a:pt x="104" y="0"/>
                  </a:moveTo>
                  <a:cubicBezTo>
                    <a:pt x="60" y="88"/>
                    <a:pt x="16" y="176"/>
                    <a:pt x="8" y="240"/>
                  </a:cubicBezTo>
                  <a:cubicBezTo>
                    <a:pt x="0" y="304"/>
                    <a:pt x="28" y="344"/>
                    <a:pt x="56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 flipV="1">
              <a:off x="3443" y="1012"/>
              <a:ext cx="77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 flipV="1">
              <a:off x="2634" y="1454"/>
              <a:ext cx="272" cy="18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3117" name="AutoShape 45"/>
            <p:cNvCxnSpPr>
              <a:cxnSpLocks noChangeShapeType="1"/>
              <a:endCxn id="3101" idx="1"/>
            </p:cNvCxnSpPr>
            <p:nvPr/>
          </p:nvCxnSpPr>
          <p:spPr bwMode="auto">
            <a:xfrm>
              <a:off x="2381" y="927"/>
              <a:ext cx="247" cy="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H="1">
              <a:off x="3317" y="1285"/>
              <a:ext cx="590" cy="4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19" name="Text Box 47"/>
            <p:cNvSpPr txBox="1">
              <a:spLocks noChangeArrowheads="1"/>
            </p:cNvSpPr>
            <p:nvPr/>
          </p:nvSpPr>
          <p:spPr bwMode="auto">
            <a:xfrm>
              <a:off x="2766" y="265"/>
              <a:ext cx="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0"/>
                <a:t>Model 3</a:t>
              </a:r>
              <a:endParaRPr lang="en-US" sz="2400" b="0"/>
            </a:p>
          </p:txBody>
        </p:sp>
        <p:sp>
          <p:nvSpPr>
            <p:cNvPr id="3120" name="AutoShape 48"/>
            <p:cNvSpPr>
              <a:spLocks noChangeArrowheads="1"/>
            </p:cNvSpPr>
            <p:nvPr/>
          </p:nvSpPr>
          <p:spPr bwMode="auto">
            <a:xfrm>
              <a:off x="2080" y="240"/>
              <a:ext cx="2104" cy="181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1184275" y="1371600"/>
            <a:ext cx="382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/>
              <a:t>Bayes Factor</a:t>
            </a:r>
            <a:endParaRPr lang="en-US" sz="3200"/>
          </a:p>
        </p:txBody>
      </p:sp>
      <p:sp>
        <p:nvSpPr>
          <p:cNvPr id="3176" name="Text Box 104"/>
          <p:cNvSpPr txBox="1">
            <a:spLocks noChangeArrowheads="1"/>
          </p:cNvSpPr>
          <p:nvPr/>
        </p:nvSpPr>
        <p:spPr bwMode="auto">
          <a:xfrm>
            <a:off x="4927600" y="1392238"/>
            <a:ext cx="1552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0"/>
              <a:t>B</a:t>
            </a:r>
            <a:r>
              <a:rPr lang="en-GB" sz="3200" b="0" baseline="-25000"/>
              <a:t>13</a:t>
            </a:r>
            <a:r>
              <a:rPr lang="en-GB" sz="3200" b="0"/>
              <a:t>=3.6</a:t>
            </a:r>
            <a:endParaRPr lang="en-US" sz="3200" b="0"/>
          </a:p>
        </p:txBody>
      </p: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6356350" y="530225"/>
            <a:ext cx="1385888" cy="736600"/>
            <a:chOff x="4543" y="855"/>
            <a:chExt cx="873" cy="464"/>
          </a:xfrm>
        </p:grpSpPr>
        <p:sp>
          <p:nvSpPr>
            <p:cNvPr id="3179" name="Text Box 107"/>
            <p:cNvSpPr txBox="1">
              <a:spLocks noChangeArrowheads="1"/>
            </p:cNvSpPr>
            <p:nvPr/>
          </p:nvSpPr>
          <p:spPr bwMode="auto">
            <a:xfrm>
              <a:off x="4642" y="946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0"/>
                <a:t>Positive</a:t>
              </a:r>
              <a:endParaRPr lang="en-US" b="0"/>
            </a:p>
          </p:txBody>
        </p:sp>
        <p:sp>
          <p:nvSpPr>
            <p:cNvPr id="3180" name="AutoShape 108"/>
            <p:cNvSpPr>
              <a:spLocks noChangeArrowheads="1"/>
            </p:cNvSpPr>
            <p:nvPr/>
          </p:nvSpPr>
          <p:spPr bwMode="auto">
            <a:xfrm>
              <a:off x="4543" y="855"/>
              <a:ext cx="873" cy="464"/>
            </a:xfrm>
            <a:prstGeom prst="cloudCallout">
              <a:avLst>
                <a:gd name="adj1" fmla="val -43750"/>
                <a:gd name="adj2" fmla="val 7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322638" y="3398838"/>
          <a:ext cx="2105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4" name="Equation" r:id="rId3" imgW="863280" imgH="203040" progId="Equation.3">
                  <p:embed/>
                </p:oleObj>
              </mc:Choice>
              <mc:Fallback>
                <p:oleObj name="Equation" r:id="rId3" imgW="8632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398838"/>
                        <a:ext cx="2105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60725" y="3017838"/>
            <a:ext cx="2425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  <a:latin typeface="Arial Unicode MS" pitchFamily="34" charset="-128"/>
              </a:rPr>
              <a:t>Neural state equation</a:t>
            </a:r>
            <a:r>
              <a:rPr lang="en-GB" sz="2000" b="0">
                <a:solidFill>
                  <a:schemeClr val="tx1"/>
                </a:solidFill>
                <a:latin typeface="Arial Unicode MS" pitchFamily="34" charset="-128"/>
              </a:rPr>
              <a:t>:</a:t>
            </a:r>
            <a:endParaRPr lang="en-US" sz="20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cxnSp>
        <p:nvCxnSpPr>
          <p:cNvPr id="2054" name="AutoShape 5"/>
          <p:cNvCxnSpPr>
            <a:cxnSpLocks noChangeShapeType="1"/>
          </p:cNvCxnSpPr>
          <p:nvPr/>
        </p:nvCxnSpPr>
        <p:spPr bwMode="auto">
          <a:xfrm flipV="1">
            <a:off x="5427663" y="2914650"/>
            <a:ext cx="2495550" cy="73183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143578" y="1268760"/>
            <a:ext cx="3882858" cy="14034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Hemodynamic and Optical </a:t>
            </a:r>
          </a:p>
          <a:p>
            <a:pPr algn="r" eaLnBrk="0" hangingPunct="0">
              <a:spcBef>
                <a:spcPct val="50000"/>
              </a:spcBef>
            </a:pPr>
            <a:r>
              <a:rPr lang="en-GB" sz="2400" dirty="0" smtClean="0">
                <a:solidFill>
                  <a:schemeClr val="tx1"/>
                </a:solidFill>
                <a:latin typeface="Arial Unicode MS" pitchFamily="34" charset="-128"/>
              </a:rPr>
              <a:t>Forward Model ?</a:t>
            </a:r>
            <a:endParaRPr lang="en-GB" sz="2400" dirty="0">
              <a:solidFill>
                <a:schemeClr val="tx1"/>
              </a:solidFill>
              <a:latin typeface="Arial Unicode MS" pitchFamily="34" charset="-128"/>
            </a:endParaRPr>
          </a:p>
          <a:p>
            <a:pPr algn="r" eaLnBrk="0" hangingPunct="0">
              <a:lnSpc>
                <a:spcPct val="90000"/>
              </a:lnSpc>
            </a:pPr>
            <a:r>
              <a:rPr lang="en-GB" sz="1400" dirty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GB" sz="14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1400" b="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34950" y="4529138"/>
            <a:ext cx="2252540" cy="889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  <a:latin typeface="Arial Unicode MS" pitchFamily="34" charset="-128"/>
              </a:rPr>
              <a:t>Neural model: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 smtClean="0">
                <a:solidFill>
                  <a:schemeClr val="tx1"/>
                </a:solidFill>
                <a:latin typeface="Arial Unicode MS" pitchFamily="34" charset="-128"/>
              </a:rPr>
              <a:t>1 state variable </a:t>
            </a: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per region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bilinear state equation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b="0" dirty="0">
                <a:solidFill>
                  <a:schemeClr val="tx1"/>
                </a:solidFill>
                <a:latin typeface="Arial Unicode MS" pitchFamily="34" charset="-128"/>
              </a:rPr>
              <a:t>no propagation delays</a:t>
            </a:r>
            <a:endParaRPr lang="en-US" sz="1400" b="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34950" y="3810000"/>
            <a:ext cx="935038" cy="519113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>
                <a:solidFill>
                  <a:srgbClr val="FFFFFF"/>
                </a:solidFill>
                <a:latin typeface="Arial Unicode MS" pitchFamily="34" charset="-128"/>
              </a:rPr>
              <a:t>fMRI</a:t>
            </a:r>
            <a:endParaRPr lang="en-US" sz="280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364413" y="3881438"/>
            <a:ext cx="1042273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latin typeface="Arial Unicode MS" pitchFamily="34" charset="-128"/>
              </a:rPr>
              <a:t>NIRS</a:t>
            </a:r>
            <a:endParaRPr lang="en-US" sz="28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355975" y="4065588"/>
          <a:ext cx="23225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5" name="Photo Editor Photo" r:id="rId5" imgW="5229955" imgH="4933333" progId="">
                  <p:embed/>
                </p:oleObj>
              </mc:Choice>
              <mc:Fallback>
                <p:oleObj name="Photo Editor Photo" r:id="rId5" imgW="5229955" imgH="493333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4065588"/>
                        <a:ext cx="2322513" cy="219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49538" y="589597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inputs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3592513" y="48164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Oval 15"/>
          <p:cNvSpPr>
            <a:spLocks noChangeAspect="1" noChangeArrowheads="1"/>
          </p:cNvSpPr>
          <p:nvPr/>
        </p:nvSpPr>
        <p:spPr bwMode="auto">
          <a:xfrm>
            <a:off x="4241800" y="503237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4024313" y="431165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960938" y="46005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066" name="AutoShape 18"/>
          <p:cNvCxnSpPr>
            <a:cxnSpLocks noChangeShapeType="1"/>
            <a:stCxn id="2062" idx="5"/>
            <a:endCxn id="2063" idx="2"/>
          </p:cNvCxnSpPr>
          <p:nvPr/>
        </p:nvCxnSpPr>
        <p:spPr bwMode="auto">
          <a:xfrm>
            <a:off x="3900488" y="513397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  <a:stCxn id="2062" idx="7"/>
            <a:endCxn id="2064" idx="3"/>
          </p:cNvCxnSpPr>
          <p:nvPr/>
        </p:nvCxnSpPr>
        <p:spPr bwMode="auto">
          <a:xfrm flipV="1">
            <a:off x="3900488" y="462915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8" name="AutoShape 20"/>
          <p:cNvCxnSpPr>
            <a:cxnSpLocks noChangeShapeType="1"/>
            <a:stCxn id="2064" idx="6"/>
            <a:endCxn id="2065" idx="1"/>
          </p:cNvCxnSpPr>
          <p:nvPr/>
        </p:nvCxnSpPr>
        <p:spPr bwMode="auto">
          <a:xfrm>
            <a:off x="4394200" y="449262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  <a:stCxn id="2063" idx="6"/>
            <a:endCxn id="2065" idx="3"/>
          </p:cNvCxnSpPr>
          <p:nvPr/>
        </p:nvCxnSpPr>
        <p:spPr bwMode="auto">
          <a:xfrm flipV="1">
            <a:off x="4610100" y="491807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  <a:stCxn id="2061" idx="0"/>
            <a:endCxn id="2062" idx="3"/>
          </p:cNvCxnSpPr>
          <p:nvPr/>
        </p:nvCxnSpPr>
        <p:spPr bwMode="auto">
          <a:xfrm flipV="1">
            <a:off x="3013075" y="513397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60725" y="2946400"/>
            <a:ext cx="2447925" cy="503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Dynamic Models of Brain Interactions</a:t>
            </a:r>
            <a:endParaRPr lang="en-US" sz="3200" b="0" dirty="0">
              <a:solidFill>
                <a:srgbClr val="336699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084168" y="4653136"/>
            <a:ext cx="2595582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b="1" dirty="0" smtClean="0">
                <a:latin typeface="Arial Unicode MS" pitchFamily="34" charset="-128"/>
              </a:rPr>
              <a:t>Multiple</a:t>
            </a:r>
            <a:r>
              <a:rPr lang="en-GB" b="1" dirty="0" smtClean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 Unicode MS" pitchFamily="34" charset="-128"/>
              </a:rPr>
              <a:t>state </a:t>
            </a:r>
            <a:r>
              <a:rPr lang="en-GB" b="1" dirty="0" smtClean="0">
                <a:solidFill>
                  <a:schemeClr val="tx1"/>
                </a:solidFill>
                <a:latin typeface="Arial Unicode MS" pitchFamily="34" charset="-128"/>
              </a:rPr>
              <a:t>variables </a:t>
            </a:r>
          </a:p>
          <a:p>
            <a:pPr eaLnBrk="0" hangingPunct="0">
              <a:lnSpc>
                <a:spcPct val="90000"/>
              </a:lnSpc>
            </a:pPr>
            <a:r>
              <a:rPr lang="en-GB" b="1" dirty="0" smtClean="0">
                <a:solidFill>
                  <a:schemeClr val="tx1"/>
                </a:solidFill>
                <a:latin typeface="Arial Unicode MS" pitchFamily="34" charset="-128"/>
              </a:rPr>
              <a:t>per region ?</a:t>
            </a:r>
            <a:endParaRPr lang="en-US" b="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28" name="Picture 27" descr="nirs-senso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980728"/>
            <a:ext cx="2770627" cy="197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6611"/>
            <a:ext cx="8229600" cy="55467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da-DK" sz="1800" dirty="0" smtClean="0"/>
              <a:t>Friston </a:t>
            </a:r>
            <a:r>
              <a:rPr lang="da-DK" sz="1800" dirty="0"/>
              <a:t>KJ, Harrison L, Penny W (2003) Dynamic causal modelling. NeuroImage 19:1273-1302.</a:t>
            </a:r>
          </a:p>
          <a:p>
            <a:pPr eaLnBrk="1" hangingPunct="1">
              <a:spcBef>
                <a:spcPts val="600"/>
              </a:spcBef>
            </a:pPr>
            <a:r>
              <a:rPr lang="en-GB" sz="1800" dirty="0" smtClean="0"/>
              <a:t>O David et al. </a:t>
            </a:r>
            <a:r>
              <a:rPr lang="en-GB" sz="1800" dirty="0"/>
              <a:t>Dynamic Causal Modelling of Evoked Responses in EEG and MEG. </a:t>
            </a:r>
            <a:r>
              <a:rPr lang="en-GB" sz="1800" dirty="0" err="1"/>
              <a:t>NeuroImage</a:t>
            </a:r>
            <a:r>
              <a:rPr lang="en-GB" sz="1800" dirty="0"/>
              <a:t>, 30:1255-1272, 2006</a:t>
            </a:r>
            <a:r>
              <a:rPr lang="en-GB" sz="1800" dirty="0" smtClean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da-DK" sz="1800" dirty="0" smtClean="0"/>
              <a:t>Friston </a:t>
            </a:r>
            <a:r>
              <a:rPr lang="da-DK" sz="1800" dirty="0"/>
              <a:t>K, Penny </a:t>
            </a:r>
            <a:r>
              <a:rPr lang="da-DK" sz="1800" dirty="0" smtClean="0"/>
              <a:t>W (2011) </a:t>
            </a:r>
            <a:r>
              <a:rPr lang="da-DK" sz="1800" dirty="0"/>
              <a:t>Post hoc Bayesian model </a:t>
            </a:r>
            <a:r>
              <a:rPr lang="da-DK" sz="1800" dirty="0" smtClean="0"/>
              <a:t>selection. Neuroimage 56: 2089-2099</a:t>
            </a:r>
            <a:r>
              <a:rPr lang="da-DK" sz="1800" dirty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da-DK" sz="1800" dirty="0" smtClean="0"/>
              <a:t>Penny </a:t>
            </a:r>
            <a:r>
              <a:rPr lang="da-DK" sz="1800" dirty="0"/>
              <a:t>WD, Stephan KE, Mechelli A, Friston KJ (2004a) Comparing dynamic causal models. NeuroImage 22:1157-1172.</a:t>
            </a:r>
          </a:p>
          <a:p>
            <a:pPr eaLnBrk="1" hangingPunct="1">
              <a:spcBef>
                <a:spcPts val="600"/>
              </a:spcBef>
            </a:pPr>
            <a:r>
              <a:rPr lang="da-DK" sz="1800" dirty="0" smtClean="0"/>
              <a:t>Penny </a:t>
            </a:r>
            <a:r>
              <a:rPr lang="da-DK" sz="1800" dirty="0"/>
              <a:t>WD, Stephan KE, Daunizeau J, Joao M, Friston K, Schofield T, Leff AP (2010) Comparing Families of Dynamic Causal Models. PLoS Computational Biology </a:t>
            </a:r>
            <a:r>
              <a:rPr lang="en-US" sz="1800" dirty="0"/>
              <a:t>6: e1000709. </a:t>
            </a:r>
          </a:p>
          <a:p>
            <a:pPr eaLnBrk="1" hangingPunct="1">
              <a:spcBef>
                <a:spcPts val="600"/>
              </a:spcBef>
            </a:pPr>
            <a:r>
              <a:rPr lang="en-US" sz="1800" dirty="0"/>
              <a:t>Penny WD (2012) Comparing dynamic causal models using AIC, BIC and free energy. </a:t>
            </a:r>
            <a:r>
              <a:rPr lang="en-US" sz="1800" dirty="0" err="1" smtClean="0"/>
              <a:t>Neuroimage</a:t>
            </a:r>
            <a:r>
              <a:rPr lang="en-US" sz="1800" dirty="0" smtClean="0"/>
              <a:t>, 59</a:t>
            </a:r>
            <a:r>
              <a:rPr lang="en-US" sz="1800" dirty="0"/>
              <a:t>: 319-330</a:t>
            </a:r>
            <a:r>
              <a:rPr lang="en-US" sz="1800" dirty="0" smtClean="0"/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da-DK" sz="1800" dirty="0"/>
              <a:t>Stephan KE, Weiskopf N, Drysdale PM, Robinson PA, Friston KJ (2007) Comparing hemodynamic models with DCM. NeuroImage 38:387-401.</a:t>
            </a:r>
          </a:p>
          <a:p>
            <a:pPr eaLnBrk="1" hangingPunct="1">
              <a:spcBef>
                <a:spcPts val="600"/>
              </a:spcBef>
            </a:pPr>
            <a:r>
              <a:rPr lang="da-DK" sz="1800" dirty="0"/>
              <a:t>Stephan KE, Penny WD, Moran RJ, den Ouden HEM, Daunizeau J, Friston KJ (2010) Ten simple rules for Dynamic Causal Modelling. NeuroImage 49: 3099-3109. </a:t>
            </a:r>
          </a:p>
          <a:p>
            <a:pPr eaLnBrk="1" hangingPunct="1">
              <a:spcBef>
                <a:spcPts val="600"/>
              </a:spcBef>
            </a:pPr>
            <a:endParaRPr lang="en-US" sz="1400" dirty="0"/>
          </a:p>
          <a:p>
            <a:pPr eaLnBrk="1" hangingPunct="1">
              <a:spcBef>
                <a:spcPts val="600"/>
              </a:spcBef>
            </a:pPr>
            <a:endParaRPr lang="da-DK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Papers</a:t>
            </a:r>
            <a:endParaRPr lang="en-US" sz="32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4118" name="Picture 8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523" y="1501776"/>
            <a:ext cx="2600677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964119" name="Picture 87"/>
          <p:cNvPicPr>
            <a:picLocks noChangeArrowheads="1"/>
          </p:cNvPicPr>
          <p:nvPr/>
        </p:nvPicPr>
        <p:blipFill>
          <a:blip r:embed="rId3" cstate="print"/>
          <a:srcRect l="69757" t="30959" r="7643" b="14474"/>
          <a:stretch>
            <a:fillRect/>
          </a:stretch>
        </p:blipFill>
        <p:spPr bwMode="auto">
          <a:xfrm>
            <a:off x="4278489" y="1697039"/>
            <a:ext cx="684389" cy="111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964120" name="Rectangle 88"/>
          <p:cNvSpPr>
            <a:spLocks noChangeArrowheads="1"/>
          </p:cNvSpPr>
          <p:nvPr/>
        </p:nvSpPr>
        <p:spPr bwMode="auto">
          <a:xfrm>
            <a:off x="814211" y="176214"/>
            <a:ext cx="7450667" cy="8350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Mapping (SPM)</a:t>
            </a:r>
            <a:endParaRPr lang="en-US" sz="3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4121" name="Rectangle 89"/>
          <p:cNvSpPr>
            <a:spLocks noChangeArrowheads="1"/>
          </p:cNvSpPr>
          <p:nvPr/>
        </p:nvSpPr>
        <p:spPr bwMode="auto">
          <a:xfrm>
            <a:off x="1055512" y="4416426"/>
            <a:ext cx="1659100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22" name="Rectangle 90"/>
          <p:cNvSpPr>
            <a:spLocks noChangeArrowheads="1"/>
          </p:cNvSpPr>
          <p:nvPr/>
        </p:nvSpPr>
        <p:spPr bwMode="auto">
          <a:xfrm>
            <a:off x="214282" y="3286124"/>
            <a:ext cx="147797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Realignment</a:t>
            </a:r>
          </a:p>
        </p:txBody>
      </p:sp>
      <p:sp>
        <p:nvSpPr>
          <p:cNvPr id="1964123" name="Rectangle 91"/>
          <p:cNvSpPr>
            <a:spLocks noChangeArrowheads="1"/>
          </p:cNvSpPr>
          <p:nvPr/>
        </p:nvSpPr>
        <p:spPr bwMode="auto">
          <a:xfrm>
            <a:off x="2064457" y="3305175"/>
            <a:ext cx="128560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Smoothing</a:t>
            </a:r>
          </a:p>
        </p:txBody>
      </p:sp>
      <p:sp>
        <p:nvSpPr>
          <p:cNvPr id="1964124" name="Rectangle 92"/>
          <p:cNvSpPr>
            <a:spLocks noChangeArrowheads="1"/>
          </p:cNvSpPr>
          <p:nvPr/>
        </p:nvSpPr>
        <p:spPr bwMode="auto">
          <a:xfrm>
            <a:off x="1131712" y="4519614"/>
            <a:ext cx="159338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1964125" name="Rectangle 93"/>
          <p:cNvSpPr>
            <a:spLocks noChangeArrowheads="1"/>
          </p:cNvSpPr>
          <p:nvPr/>
        </p:nvSpPr>
        <p:spPr bwMode="auto">
          <a:xfrm>
            <a:off x="3613857" y="3317875"/>
            <a:ext cx="232435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General linear model</a:t>
            </a:r>
          </a:p>
        </p:txBody>
      </p:sp>
      <p:sp>
        <p:nvSpPr>
          <p:cNvPr id="1964126" name="Rectangle 94"/>
          <p:cNvSpPr>
            <a:spLocks noChangeArrowheads="1"/>
          </p:cNvSpPr>
          <p:nvPr/>
        </p:nvSpPr>
        <p:spPr bwMode="auto">
          <a:xfrm>
            <a:off x="5960534" y="1235075"/>
            <a:ext cx="28373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map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964127" name="Rectangle 95"/>
          <p:cNvSpPr>
            <a:spLocks noChangeArrowheads="1"/>
          </p:cNvSpPr>
          <p:nvPr/>
        </p:nvSpPr>
        <p:spPr bwMode="auto">
          <a:xfrm>
            <a:off x="249767" y="1246189"/>
            <a:ext cx="201657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1964128" name="Rectangle 96"/>
          <p:cNvSpPr>
            <a:spLocks noChangeArrowheads="1"/>
          </p:cNvSpPr>
          <p:nvPr/>
        </p:nvSpPr>
        <p:spPr bwMode="auto">
          <a:xfrm>
            <a:off x="3728155" y="6176964"/>
            <a:ext cx="231153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964129" name="Picture 9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990" y="1676400"/>
            <a:ext cx="1384300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64130" name="Picture 98"/>
          <p:cNvPicPr>
            <a:picLocks noChangeArrowheads="1"/>
          </p:cNvPicPr>
          <p:nvPr/>
        </p:nvPicPr>
        <p:blipFill>
          <a:blip r:embed="rId5" cstate="print"/>
          <a:srcRect l="10599" t="6715" r="8142" b="6468"/>
          <a:stretch>
            <a:fillRect/>
          </a:stretch>
        </p:blipFill>
        <p:spPr bwMode="auto">
          <a:xfrm>
            <a:off x="3889022" y="4392613"/>
            <a:ext cx="1492956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964131" name="Picture 9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056" y="1676401"/>
            <a:ext cx="1178277" cy="112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964132" name="Rectangle 100"/>
          <p:cNvSpPr>
            <a:spLocks noChangeArrowheads="1"/>
          </p:cNvSpPr>
          <p:nvPr/>
        </p:nvSpPr>
        <p:spPr bwMode="auto">
          <a:xfrm>
            <a:off x="3642079" y="3157539"/>
            <a:ext cx="2215805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33" name="Rectangle 101"/>
          <p:cNvSpPr>
            <a:spLocks noChangeArrowheads="1"/>
          </p:cNvSpPr>
          <p:nvPr/>
        </p:nvSpPr>
        <p:spPr bwMode="auto">
          <a:xfrm>
            <a:off x="214283" y="3157539"/>
            <a:ext cx="1405674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34" name="Rectangle 102"/>
          <p:cNvSpPr>
            <a:spLocks noChangeArrowheads="1"/>
          </p:cNvSpPr>
          <p:nvPr/>
        </p:nvSpPr>
        <p:spPr bwMode="auto">
          <a:xfrm>
            <a:off x="1962856" y="3157538"/>
            <a:ext cx="1340556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35" name="Rectangle 103"/>
          <p:cNvSpPr>
            <a:spLocks noChangeArrowheads="1"/>
          </p:cNvSpPr>
          <p:nvPr/>
        </p:nvSpPr>
        <p:spPr bwMode="auto">
          <a:xfrm>
            <a:off x="3946879" y="1243014"/>
            <a:ext cx="159338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Design matrix</a:t>
            </a:r>
          </a:p>
        </p:txBody>
      </p:sp>
      <p:pic>
        <p:nvPicPr>
          <p:cNvPr id="1964136" name="Picture 10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9568" y="5437188"/>
            <a:ext cx="1261533" cy="1192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964137" name="Rectangle 105"/>
          <p:cNvSpPr>
            <a:spLocks noChangeArrowheads="1"/>
          </p:cNvSpPr>
          <p:nvPr/>
        </p:nvSpPr>
        <p:spPr bwMode="auto">
          <a:xfrm>
            <a:off x="2441222" y="5827714"/>
            <a:ext cx="114454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Template</a:t>
            </a:r>
          </a:p>
        </p:txBody>
      </p:sp>
      <p:sp>
        <p:nvSpPr>
          <p:cNvPr id="1964138" name="Rectangle 106"/>
          <p:cNvSpPr>
            <a:spLocks noChangeArrowheads="1"/>
          </p:cNvSpPr>
          <p:nvPr/>
        </p:nvSpPr>
        <p:spPr bwMode="auto">
          <a:xfrm>
            <a:off x="2311400" y="1255714"/>
            <a:ext cx="84959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Kernel</a:t>
            </a:r>
          </a:p>
        </p:txBody>
      </p:sp>
      <p:sp>
        <p:nvSpPr>
          <p:cNvPr id="1964139" name="Line 107"/>
          <p:cNvSpPr>
            <a:spLocks noChangeShapeType="1"/>
          </p:cNvSpPr>
          <p:nvPr/>
        </p:nvSpPr>
        <p:spPr bwMode="auto">
          <a:xfrm>
            <a:off x="972256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0" name="Line 108"/>
          <p:cNvSpPr>
            <a:spLocks noChangeShapeType="1"/>
          </p:cNvSpPr>
          <p:nvPr/>
        </p:nvSpPr>
        <p:spPr bwMode="auto">
          <a:xfrm>
            <a:off x="1645356" y="3503613"/>
            <a:ext cx="285044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2" name="Line 110"/>
          <p:cNvSpPr>
            <a:spLocks noChangeShapeType="1"/>
          </p:cNvSpPr>
          <p:nvPr/>
        </p:nvSpPr>
        <p:spPr bwMode="auto">
          <a:xfrm>
            <a:off x="46355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3" name="Line 111"/>
          <p:cNvSpPr>
            <a:spLocks noChangeShapeType="1"/>
          </p:cNvSpPr>
          <p:nvPr/>
        </p:nvSpPr>
        <p:spPr bwMode="auto">
          <a:xfrm>
            <a:off x="4632678" y="2825751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4" name="Line 112"/>
          <p:cNvSpPr>
            <a:spLocks noChangeShapeType="1"/>
          </p:cNvSpPr>
          <p:nvPr/>
        </p:nvSpPr>
        <p:spPr bwMode="auto">
          <a:xfrm>
            <a:off x="2630311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5" name="Line 113"/>
          <p:cNvSpPr>
            <a:spLocks noChangeShapeType="1"/>
          </p:cNvSpPr>
          <p:nvPr/>
        </p:nvSpPr>
        <p:spPr bwMode="auto">
          <a:xfrm flipV="1">
            <a:off x="1773767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6" name="Rectangle 114"/>
          <p:cNvSpPr>
            <a:spLocks noChangeArrowheads="1"/>
          </p:cNvSpPr>
          <p:nvPr/>
        </p:nvSpPr>
        <p:spPr bwMode="auto">
          <a:xfrm>
            <a:off x="6128456" y="4114800"/>
            <a:ext cx="1244600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7" name="Rectangle 115"/>
          <p:cNvSpPr>
            <a:spLocks noChangeArrowheads="1"/>
          </p:cNvSpPr>
          <p:nvPr/>
        </p:nvSpPr>
        <p:spPr bwMode="auto">
          <a:xfrm>
            <a:off x="7504085" y="4138614"/>
            <a:ext cx="146514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Random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ield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</a:t>
            </a:r>
            <a:r>
              <a:rPr lang="en-US" sz="1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heory</a:t>
            </a:r>
            <a:endParaRPr lang="en-US" sz="1800" b="0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964148" name="Line 116"/>
          <p:cNvSpPr>
            <a:spLocks noChangeShapeType="1"/>
          </p:cNvSpPr>
          <p:nvPr/>
        </p:nvSpPr>
        <p:spPr bwMode="auto">
          <a:xfrm>
            <a:off x="6776156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49" name="Rectangle 117"/>
          <p:cNvSpPr>
            <a:spLocks noChangeArrowheads="1"/>
          </p:cNvSpPr>
          <p:nvPr/>
        </p:nvSpPr>
        <p:spPr bwMode="auto">
          <a:xfrm>
            <a:off x="7559323" y="5656263"/>
            <a:ext cx="104355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964150" name="Rectangle 118"/>
          <p:cNvSpPr>
            <a:spLocks noChangeArrowheads="1"/>
          </p:cNvSpPr>
          <p:nvPr/>
        </p:nvSpPr>
        <p:spPr bwMode="auto">
          <a:xfrm>
            <a:off x="6234289" y="4197351"/>
            <a:ext cx="1170193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</a:t>
            </a:r>
          </a:p>
          <a:p>
            <a:pPr eaLnBrk="0" hangingPunct="0"/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inference</a:t>
            </a:r>
          </a:p>
        </p:txBody>
      </p:sp>
      <p:pic>
        <p:nvPicPr>
          <p:cNvPr id="1964152" name="Picture 120"/>
          <p:cNvPicPr>
            <a:picLocks noChangeArrowheads="1"/>
          </p:cNvPicPr>
          <p:nvPr/>
        </p:nvPicPr>
        <p:blipFill>
          <a:blip r:embed="rId2" cstate="print"/>
          <a:srcRect l="5832" t="58859" r="69249" b="6488"/>
          <a:stretch>
            <a:fillRect/>
          </a:stretch>
        </p:blipFill>
        <p:spPr bwMode="auto">
          <a:xfrm>
            <a:off x="6239933" y="5410200"/>
            <a:ext cx="1044222" cy="126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964153" name="Line 121"/>
          <p:cNvSpPr>
            <a:spLocks noChangeShapeType="1"/>
          </p:cNvSpPr>
          <p:nvPr/>
        </p:nvSpPr>
        <p:spPr bwMode="auto">
          <a:xfrm>
            <a:off x="6781800" y="48768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54" name="Line 122"/>
          <p:cNvSpPr>
            <a:spLocks noChangeShapeType="1"/>
          </p:cNvSpPr>
          <p:nvPr/>
        </p:nvSpPr>
        <p:spPr bwMode="auto">
          <a:xfrm>
            <a:off x="1363133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55" name="Line 123"/>
          <p:cNvSpPr>
            <a:spLocks noChangeShapeType="1"/>
          </p:cNvSpPr>
          <p:nvPr/>
        </p:nvSpPr>
        <p:spPr bwMode="auto">
          <a:xfrm>
            <a:off x="2175933" y="388620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56" name="Line 124"/>
          <p:cNvSpPr>
            <a:spLocks noChangeShapeType="1"/>
          </p:cNvSpPr>
          <p:nvPr/>
        </p:nvSpPr>
        <p:spPr bwMode="auto">
          <a:xfrm>
            <a:off x="3327400" y="3505200"/>
            <a:ext cx="3386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64157" name="Line 125"/>
          <p:cNvSpPr>
            <a:spLocks noChangeShapeType="1"/>
          </p:cNvSpPr>
          <p:nvPr/>
        </p:nvSpPr>
        <p:spPr bwMode="auto">
          <a:xfrm flipH="1">
            <a:off x="6743701" y="5926139"/>
            <a:ext cx="833966" cy="376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392488" cy="505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88"/>
          <p:cNvSpPr>
            <a:spLocks noChangeArrowheads="1"/>
          </p:cNvSpPr>
          <p:nvPr/>
        </p:nvSpPr>
        <p:spPr bwMode="auto">
          <a:xfrm>
            <a:off x="814211" y="176214"/>
            <a:ext cx="7450667" cy="8350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SPM</a:t>
            </a:r>
            <a:r>
              <a:rPr lang="en-US" sz="32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NIRS</a:t>
            </a:r>
            <a:endParaRPr lang="en-US" sz="32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4785" y="362893"/>
            <a:ext cx="180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Sungho</a:t>
            </a:r>
            <a:r>
              <a:rPr lang="en-GB" sz="2400" dirty="0" smtClean="0"/>
              <a:t> </a:t>
            </a:r>
            <a:r>
              <a:rPr lang="en-GB" sz="2400" dirty="0" err="1" smtClean="0"/>
              <a:t>Tak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89502" y="6323130"/>
            <a:ext cx="359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Chul</a:t>
            </a:r>
            <a:r>
              <a:rPr lang="en-GB" dirty="0" smtClean="0"/>
              <a:t> Ye et al. </a:t>
            </a:r>
            <a:r>
              <a:rPr lang="en-GB" dirty="0" err="1" smtClean="0"/>
              <a:t>Neuroimage</a:t>
            </a:r>
            <a:r>
              <a:rPr lang="en-GB" dirty="0" smtClean="0"/>
              <a:t> (2009)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322638" y="3398838"/>
          <a:ext cx="2105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6" name="Equation" r:id="rId3" imgW="863280" imgH="203040" progId="Equation.3">
                  <p:embed/>
                </p:oleObj>
              </mc:Choice>
              <mc:Fallback>
                <p:oleObj name="Equation" r:id="rId3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398838"/>
                        <a:ext cx="2105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60725" y="3017838"/>
            <a:ext cx="2425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  <a:latin typeface="Arial Unicode MS" pitchFamily="34" charset="-128"/>
              </a:rPr>
              <a:t>Neural state equation</a:t>
            </a:r>
            <a:r>
              <a:rPr lang="en-GB" sz="2000" b="0">
                <a:solidFill>
                  <a:schemeClr val="tx1"/>
                </a:solidFill>
                <a:latin typeface="Arial Unicode MS" pitchFamily="34" charset="-128"/>
              </a:rPr>
              <a:t>:</a:t>
            </a:r>
            <a:endParaRPr lang="en-US" sz="20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355975" y="4065588"/>
          <a:ext cx="23225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7" name="Photo Editor Photo" r:id="rId5" imgW="5229955" imgH="4933333" progId="">
                  <p:embed/>
                </p:oleObj>
              </mc:Choice>
              <mc:Fallback>
                <p:oleObj name="Photo Editor Photo" r:id="rId5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4065588"/>
                        <a:ext cx="2322513" cy="219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49538" y="589597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inputs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3592513" y="48164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Oval 15"/>
          <p:cNvSpPr>
            <a:spLocks noChangeAspect="1" noChangeArrowheads="1"/>
          </p:cNvSpPr>
          <p:nvPr/>
        </p:nvSpPr>
        <p:spPr bwMode="auto">
          <a:xfrm>
            <a:off x="4241800" y="503237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4024313" y="431165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960938" y="46005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066" name="AutoShape 18"/>
          <p:cNvCxnSpPr>
            <a:cxnSpLocks noChangeShapeType="1"/>
            <a:stCxn id="2062" idx="5"/>
            <a:endCxn id="2063" idx="2"/>
          </p:cNvCxnSpPr>
          <p:nvPr/>
        </p:nvCxnSpPr>
        <p:spPr bwMode="auto">
          <a:xfrm>
            <a:off x="3900488" y="513397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  <a:stCxn id="2062" idx="7"/>
            <a:endCxn id="2064" idx="3"/>
          </p:cNvCxnSpPr>
          <p:nvPr/>
        </p:nvCxnSpPr>
        <p:spPr bwMode="auto">
          <a:xfrm flipV="1">
            <a:off x="3900488" y="462915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8" name="AutoShape 20"/>
          <p:cNvCxnSpPr>
            <a:cxnSpLocks noChangeShapeType="1"/>
            <a:stCxn id="2064" idx="6"/>
            <a:endCxn id="2065" idx="1"/>
          </p:cNvCxnSpPr>
          <p:nvPr/>
        </p:nvCxnSpPr>
        <p:spPr bwMode="auto">
          <a:xfrm>
            <a:off x="4394200" y="449262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  <a:stCxn id="2063" idx="6"/>
            <a:endCxn id="2065" idx="3"/>
          </p:cNvCxnSpPr>
          <p:nvPr/>
        </p:nvCxnSpPr>
        <p:spPr bwMode="auto">
          <a:xfrm flipV="1">
            <a:off x="4610100" y="491807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  <a:stCxn id="2061" idx="0"/>
            <a:endCxn id="2062" idx="3"/>
          </p:cNvCxnSpPr>
          <p:nvPr/>
        </p:nvCxnSpPr>
        <p:spPr bwMode="auto">
          <a:xfrm flipV="1">
            <a:off x="3013075" y="513397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60725" y="2946400"/>
            <a:ext cx="2447925" cy="503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Dynamic </a:t>
            </a:r>
            <a:r>
              <a:rPr lang="en-GB" sz="3200" dirty="0" smtClean="0">
                <a:solidFill>
                  <a:srgbClr val="336699"/>
                </a:solidFill>
              </a:rPr>
              <a:t>Causal Modelling (DCM)</a:t>
            </a:r>
            <a:endParaRPr lang="en-US" sz="32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322638" y="3398838"/>
          <a:ext cx="2105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0" name="Equation" r:id="rId3" imgW="863280" imgH="203040" progId="Equation.3">
                  <p:embed/>
                </p:oleObj>
              </mc:Choice>
              <mc:Fallback>
                <p:oleObj name="Equation" r:id="rId3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3398838"/>
                        <a:ext cx="2105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60725" y="3017838"/>
            <a:ext cx="2425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  <a:latin typeface="Arial Unicode MS" pitchFamily="34" charset="-128"/>
              </a:rPr>
              <a:t>Neural state equation</a:t>
            </a:r>
            <a:r>
              <a:rPr lang="en-GB" sz="2000" b="0">
                <a:solidFill>
                  <a:schemeClr val="tx1"/>
                </a:solidFill>
                <a:latin typeface="Arial Unicode MS" pitchFamily="34" charset="-128"/>
              </a:rPr>
              <a:t>:</a:t>
            </a:r>
            <a:endParaRPr lang="en-US" sz="20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284913" y="4602163"/>
            <a:ext cx="2320925" cy="88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1400">
                <a:solidFill>
                  <a:schemeClr val="tx1"/>
                </a:solidFill>
                <a:latin typeface="Arial Unicode MS" pitchFamily="34" charset="-128"/>
              </a:rPr>
              <a:t>Neural model: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8 state variables per region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nonlinear state equation</a:t>
            </a:r>
          </a:p>
          <a:p>
            <a:pPr algn="r" eaLnBrk="0" hangingPunct="0">
              <a:lnSpc>
                <a:spcPct val="90000"/>
              </a:lnSpc>
            </a:pPr>
            <a:r>
              <a:rPr lang="en-GB" sz="1400" b="0">
                <a:solidFill>
                  <a:schemeClr val="tx1"/>
                </a:solidFill>
                <a:latin typeface="Arial Unicode MS" pitchFamily="34" charset="-128"/>
              </a:rPr>
              <a:t>propagation delays</a:t>
            </a:r>
            <a:endParaRPr lang="en-US" sz="1400" b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7364413" y="3881438"/>
            <a:ext cx="1002197" cy="52322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800" dirty="0" smtClean="0">
                <a:solidFill>
                  <a:srgbClr val="FFFFFF"/>
                </a:solidFill>
                <a:latin typeface="Arial Unicode MS" pitchFamily="34" charset="-128"/>
              </a:rPr>
              <a:t>MEG</a:t>
            </a:r>
            <a:endParaRPr lang="en-US" sz="2800" dirty="0">
              <a:solidFill>
                <a:srgbClr val="FFFFFF"/>
              </a:solidFill>
              <a:latin typeface="Arial Unicode MS" pitchFamily="34" charset="-128"/>
            </a:endParaRP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355975" y="4065588"/>
          <a:ext cx="2322513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1" name="Photo Editor Photo" r:id="rId5" imgW="5229955" imgH="4933333" progId="">
                  <p:embed/>
                </p:oleObj>
              </mc:Choice>
              <mc:Fallback>
                <p:oleObj name="Photo Editor Photo" r:id="rId5" imgW="5229955" imgH="4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4065588"/>
                        <a:ext cx="2322513" cy="2190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49538" y="5895975"/>
            <a:ext cx="727075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600">
                <a:solidFill>
                  <a:schemeClr val="tx1"/>
                </a:solidFill>
                <a:latin typeface="Arial Unicode MS" pitchFamily="34" charset="-128"/>
              </a:rPr>
              <a:t>inputs</a:t>
            </a:r>
            <a:endParaRPr lang="en-US" sz="16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062" name="Oval 14"/>
          <p:cNvSpPr>
            <a:spLocks noChangeAspect="1" noChangeArrowheads="1"/>
          </p:cNvSpPr>
          <p:nvPr/>
        </p:nvSpPr>
        <p:spPr bwMode="auto">
          <a:xfrm>
            <a:off x="3592513" y="48164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Oval 15"/>
          <p:cNvSpPr>
            <a:spLocks noChangeAspect="1" noChangeArrowheads="1"/>
          </p:cNvSpPr>
          <p:nvPr/>
        </p:nvSpPr>
        <p:spPr bwMode="auto">
          <a:xfrm>
            <a:off x="4241800" y="5032375"/>
            <a:ext cx="358775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spect="1" noChangeArrowheads="1"/>
          </p:cNvSpPr>
          <p:nvPr/>
        </p:nvSpPr>
        <p:spPr bwMode="auto">
          <a:xfrm>
            <a:off x="4024313" y="4311650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spect="1" noChangeArrowheads="1"/>
          </p:cNvSpPr>
          <p:nvPr/>
        </p:nvSpPr>
        <p:spPr bwMode="auto">
          <a:xfrm>
            <a:off x="4960938" y="4600575"/>
            <a:ext cx="360362" cy="360363"/>
          </a:xfrm>
          <a:prstGeom prst="ellipse">
            <a:avLst/>
          </a:prstGeom>
          <a:solidFill>
            <a:srgbClr val="3366FF">
              <a:alpha val="41176"/>
            </a:srgbClr>
          </a:solidFill>
          <a:ln w="190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066" name="AutoShape 18"/>
          <p:cNvCxnSpPr>
            <a:cxnSpLocks noChangeShapeType="1"/>
            <a:stCxn id="2062" idx="5"/>
            <a:endCxn id="2063" idx="2"/>
          </p:cNvCxnSpPr>
          <p:nvPr/>
        </p:nvCxnSpPr>
        <p:spPr bwMode="auto">
          <a:xfrm>
            <a:off x="3900488" y="5133975"/>
            <a:ext cx="331787" cy="793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  <a:stCxn id="2062" idx="7"/>
            <a:endCxn id="2064" idx="3"/>
          </p:cNvCxnSpPr>
          <p:nvPr/>
        </p:nvCxnSpPr>
        <p:spPr bwMode="auto">
          <a:xfrm flipV="1">
            <a:off x="3900488" y="4629150"/>
            <a:ext cx="176212" cy="230188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8" name="AutoShape 20"/>
          <p:cNvCxnSpPr>
            <a:cxnSpLocks noChangeShapeType="1"/>
            <a:stCxn id="2064" idx="6"/>
            <a:endCxn id="2065" idx="1"/>
          </p:cNvCxnSpPr>
          <p:nvPr/>
        </p:nvCxnSpPr>
        <p:spPr bwMode="auto">
          <a:xfrm>
            <a:off x="4394200" y="4492625"/>
            <a:ext cx="619125" cy="150813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  <a:stCxn id="2063" idx="6"/>
            <a:endCxn id="2065" idx="3"/>
          </p:cNvCxnSpPr>
          <p:nvPr/>
        </p:nvCxnSpPr>
        <p:spPr bwMode="auto">
          <a:xfrm flipV="1">
            <a:off x="4610100" y="4918075"/>
            <a:ext cx="403225" cy="295275"/>
          </a:xfrm>
          <a:prstGeom prst="straightConnector1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  <a:stCxn id="2061" idx="0"/>
            <a:endCxn id="2062" idx="3"/>
          </p:cNvCxnSpPr>
          <p:nvPr/>
        </p:nvCxnSpPr>
        <p:spPr bwMode="auto">
          <a:xfrm flipV="1">
            <a:off x="3013075" y="5133975"/>
            <a:ext cx="631825" cy="762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260725" y="2946400"/>
            <a:ext cx="2447925" cy="503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Dynamic </a:t>
            </a:r>
            <a:r>
              <a:rPr lang="en-GB" sz="3200" dirty="0" smtClean="0">
                <a:solidFill>
                  <a:srgbClr val="336699"/>
                </a:solidFill>
              </a:rPr>
              <a:t>Causal Modelling (DCM)</a:t>
            </a:r>
            <a:endParaRPr lang="en-US" sz="32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30510" cy="515291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 smtClean="0">
                <a:solidFill>
                  <a:srgbClr val="336699"/>
                </a:solidFill>
              </a:rPr>
              <a:t>Neuronal Model for EEG/MEG</a:t>
            </a:r>
            <a:endParaRPr lang="en-US" sz="3200" b="0" dirty="0">
              <a:solidFill>
                <a:srgbClr val="33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237312"/>
            <a:ext cx="807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Jansen &amp; </a:t>
            </a:r>
            <a:r>
              <a:rPr lang="en-GB" dirty="0" err="1" smtClean="0"/>
              <a:t>Ritt</a:t>
            </a:r>
            <a:r>
              <a:rPr lang="en-GB" dirty="0" smtClean="0"/>
              <a:t>, </a:t>
            </a:r>
            <a:r>
              <a:rPr lang="en-GB" dirty="0" err="1" smtClean="0"/>
              <a:t>Biol</a:t>
            </a:r>
            <a:r>
              <a:rPr lang="en-GB" dirty="0" smtClean="0"/>
              <a:t> </a:t>
            </a:r>
            <a:r>
              <a:rPr lang="en-GB" dirty="0" err="1" smtClean="0"/>
              <a:t>Cyb</a:t>
            </a:r>
            <a:r>
              <a:rPr lang="en-GB" dirty="0" smtClean="0"/>
              <a:t>, 1995                     David &amp; </a:t>
            </a:r>
            <a:r>
              <a:rPr lang="en-GB" dirty="0" err="1" smtClean="0"/>
              <a:t>Friston</a:t>
            </a:r>
            <a:r>
              <a:rPr lang="en-GB" dirty="0" smtClean="0"/>
              <a:t> </a:t>
            </a:r>
            <a:r>
              <a:rPr lang="en-GB" dirty="0" err="1" smtClean="0"/>
              <a:t>Neuroimage</a:t>
            </a:r>
            <a:r>
              <a:rPr lang="en-GB" dirty="0" smtClean="0"/>
              <a:t>,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4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565075" cy="4671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6237312"/>
            <a:ext cx="31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Shipp, Current Biology,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38" y="1050002"/>
            <a:ext cx="4336386" cy="540333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336699"/>
                </a:solidFill>
              </a:rPr>
              <a:t>Predictive Coding</a:t>
            </a:r>
            <a:endParaRPr lang="en-US" sz="3200" b="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0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665</Words>
  <Application>Microsoft Office PowerPoint</Application>
  <PresentationFormat>On-screen Show (4:3)</PresentationFormat>
  <Paragraphs>234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Office-thema</vt:lpstr>
      <vt:lpstr>Equation</vt:lpstr>
      <vt:lpstr>Photo Editor Photo</vt:lpstr>
      <vt:lpstr>Brain Connectivity Inference  for fMRI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Single region</vt:lpstr>
      <vt:lpstr>  Multiple regions</vt:lpstr>
      <vt:lpstr>  Modulatory inputs</vt:lpstr>
      <vt:lpstr>  Reciprocal connections</vt:lpstr>
      <vt:lpstr>PowerPoint Presentation</vt:lpstr>
      <vt:lpstr>PowerPoint Presentation</vt:lpstr>
      <vt:lpstr>PowerPoint Presentation</vt:lpstr>
      <vt:lpstr>PowerPoint Presentation</vt:lpstr>
      <vt:lpstr>Posterior Inference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Bernadette</dc:creator>
  <cp:lastModifiedBy>admin</cp:lastModifiedBy>
  <cp:revision>251</cp:revision>
  <dcterms:created xsi:type="dcterms:W3CDTF">2011-05-03T09:38:58Z</dcterms:created>
  <dcterms:modified xsi:type="dcterms:W3CDTF">2012-10-29T08:27:27Z</dcterms:modified>
</cp:coreProperties>
</file>